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60" r:id="rId1"/>
    <p:sldMasterId id="2147483724" r:id="rId2"/>
  </p:sldMasterIdLst>
  <p:notesMasterIdLst>
    <p:notesMasterId r:id="rId39"/>
  </p:notesMasterIdLst>
  <p:handoutMasterIdLst>
    <p:handoutMasterId r:id="rId40"/>
  </p:handoutMasterIdLst>
  <p:sldIdLst>
    <p:sldId id="257" r:id="rId3"/>
    <p:sldId id="286" r:id="rId4"/>
    <p:sldId id="285" r:id="rId5"/>
    <p:sldId id="269" r:id="rId6"/>
    <p:sldId id="261" r:id="rId7"/>
    <p:sldId id="304" r:id="rId8"/>
    <p:sldId id="294" r:id="rId9"/>
    <p:sldId id="295" r:id="rId10"/>
    <p:sldId id="296" r:id="rId11"/>
    <p:sldId id="305" r:id="rId12"/>
    <p:sldId id="300" r:id="rId13"/>
    <p:sldId id="301" r:id="rId14"/>
    <p:sldId id="302" r:id="rId15"/>
    <p:sldId id="303" r:id="rId16"/>
    <p:sldId id="288" r:id="rId17"/>
    <p:sldId id="260" r:id="rId18"/>
    <p:sldId id="290" r:id="rId19"/>
    <p:sldId id="291" r:id="rId20"/>
    <p:sldId id="262" r:id="rId21"/>
    <p:sldId id="268" r:id="rId22"/>
    <p:sldId id="272" r:id="rId23"/>
    <p:sldId id="266" r:id="rId24"/>
    <p:sldId id="267" r:id="rId25"/>
    <p:sldId id="273" r:id="rId26"/>
    <p:sldId id="275" r:id="rId27"/>
    <p:sldId id="276" r:id="rId28"/>
    <p:sldId id="278" r:id="rId29"/>
    <p:sldId id="279" r:id="rId30"/>
    <p:sldId id="292" r:id="rId31"/>
    <p:sldId id="280" r:id="rId32"/>
    <p:sldId id="282" r:id="rId33"/>
    <p:sldId id="264" r:id="rId34"/>
    <p:sldId id="283" r:id="rId35"/>
    <p:sldId id="306" r:id="rId36"/>
    <p:sldId id="284" r:id="rId37"/>
    <p:sldId id="265"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3" autoAdjust="0"/>
    <p:restoredTop sz="66784" autoAdjust="0"/>
  </p:normalViewPr>
  <p:slideViewPr>
    <p:cSldViewPr snapToGrid="0">
      <p:cViewPr varScale="1">
        <p:scale>
          <a:sx n="44" d="100"/>
          <a:sy n="44" d="100"/>
        </p:scale>
        <p:origin x="1484" y="4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י'/כסלו/תשפ"ב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י'/כסלו/תשפ"ב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פרויקט זה נגזר מדרישות של חייל האוויר בליווי אדיר.</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מהעשייה!</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754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a:t>
            </a:r>
          </a:p>
          <a:p>
            <a:r>
              <a:rPr lang="he-IL" dirty="0"/>
              <a:t>אלגוריתם האונליין </a:t>
            </a:r>
            <a:r>
              <a:rPr lang="he-IL" b="1" dirty="0"/>
              <a:t>מומש</a:t>
            </a:r>
            <a:r>
              <a:rPr lang="he-IL" dirty="0"/>
              <a:t>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אלגוריתם האונליין מקבל </a:t>
            </a:r>
            <a:r>
              <a:rPr lang="he-IL" b="1" dirty="0"/>
              <a:t>כקלט</a:t>
            </a:r>
            <a:r>
              <a:rPr lang="he-IL" dirty="0"/>
              <a:t>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 (הפלט של </a:t>
            </a:r>
            <a:r>
              <a:rPr lang="he-IL" dirty="0" err="1"/>
              <a:t>האופליין</a:t>
            </a:r>
            <a:r>
              <a:rPr lang="he-IL" dirty="0"/>
              <a:t>).</a:t>
            </a:r>
          </a:p>
          <a:p>
            <a:pPr marL="171450" indent="-171450">
              <a:buFontTx/>
              <a:buChar char="-"/>
            </a:pPr>
            <a:r>
              <a:rPr lang="he-IL" dirty="0"/>
              <a:t>האלגוריתם מוציא </a:t>
            </a:r>
            <a:r>
              <a:rPr lang="he-IL" b="1" dirty="0"/>
              <a:t>כפלט</a:t>
            </a:r>
            <a:r>
              <a:rPr lang="he-IL" dirty="0"/>
              <a:t> קובץ המכיל את סדר הפעולות שקרו במהלך היום.</a:t>
            </a:r>
          </a:p>
          <a:p>
            <a:pPr marL="171450" indent="-171450">
              <a:buFontTx/>
              <a:buChar char="-"/>
            </a:pPr>
            <a:endParaRPr lang="he-IL" dirty="0"/>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ואת הרקע - נוכל להגדיר את מטרת הפרויקט.</a:t>
            </a:r>
          </a:p>
          <a:p>
            <a:r>
              <a:rPr lang="he-IL" b="1" dirty="0"/>
              <a:t>המטרה</a:t>
            </a:r>
            <a:r>
              <a:rPr lang="he-IL" dirty="0"/>
              <a:t>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a:t>
            </a:r>
          </a:p>
          <a:p>
            <a:r>
              <a:rPr lang="he-IL" dirty="0"/>
              <a:t>זאת, תוך התמודדות עם שינויים ואילוצים ב</a:t>
            </a:r>
            <a:r>
              <a:rPr lang="he-IL" b="1" dirty="0"/>
              <a:t>זמן-אמת</a:t>
            </a:r>
            <a:r>
              <a:rPr lang="he-IL" dirty="0"/>
              <a:t>.</a:t>
            </a:r>
          </a:p>
          <a:p>
            <a:endParaRPr lang="he-IL" dirty="0"/>
          </a:p>
          <a:p>
            <a:r>
              <a:rPr lang="he-IL" dirty="0"/>
              <a:t>האלגוריתם צריך להחליט האם</a:t>
            </a:r>
          </a:p>
          <a:p>
            <a:pPr marL="228600" indent="-228600">
              <a:buAutoNum type="arabicPeriod"/>
            </a:pPr>
            <a:r>
              <a:rPr lang="he-IL" dirty="0"/>
              <a:t>הוא יכול לרוץ עם ההפרעות שצצו במהלך היום</a:t>
            </a:r>
          </a:p>
          <a:p>
            <a:pPr marL="228600" indent="-228600">
              <a:buAutoNum type="arabicPeriod"/>
            </a:pPr>
            <a:r>
              <a:rPr lang="he-IL" dirty="0"/>
              <a:t>לבצע תיכנון מחדש ביחס למצב העולם בו הוא נמצא.</a:t>
            </a:r>
          </a:p>
          <a:p>
            <a:pPr marL="228600" indent="-228600">
              <a:buAutoNum type="arabicPeriod"/>
            </a:pPr>
            <a:r>
              <a:rPr lang="he-IL" dirty="0"/>
              <a:t>להחליט </a:t>
            </a:r>
            <a:r>
              <a:rPr lang="he-IL" dirty="0" err="1"/>
              <a:t>שהתכנית</a:t>
            </a:r>
            <a:r>
              <a:rPr lang="he-IL" dirty="0"/>
              <a:t> לא אפשרית.</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ה-</a:t>
            </a:r>
            <a:r>
              <a:rPr lang="en-US" b="1" dirty="0"/>
              <a:t>planner</a:t>
            </a:r>
            <a:r>
              <a:rPr lang="he-IL" dirty="0"/>
              <a:t> הוא בעצם אלגוריתם </a:t>
            </a:r>
            <a:r>
              <a:rPr lang="he-IL" dirty="0" err="1"/>
              <a:t>האופליין</a:t>
            </a:r>
            <a:r>
              <a:rPr lang="he-IL" dirty="0"/>
              <a:t> שמומש בפרויקט הקודם.</a:t>
            </a:r>
          </a:p>
          <a:p>
            <a:r>
              <a:rPr lang="he-IL" dirty="0"/>
              <a:t>ה-</a:t>
            </a:r>
            <a:r>
              <a:rPr lang="en-US" b="1" dirty="0"/>
              <a:t>executor</a:t>
            </a:r>
            <a:r>
              <a:rPr lang="he-IL" dirty="0"/>
              <a:t> הוא אלגוריתם האונליין שלנו.</a:t>
            </a:r>
          </a:p>
          <a:p>
            <a:r>
              <a:rPr lang="he-IL" dirty="0"/>
              <a:t>כחלק </a:t>
            </a:r>
            <a:r>
              <a:rPr lang="he-IL" dirty="0" err="1"/>
              <a:t>מהפרוייקט</a:t>
            </a:r>
            <a:r>
              <a:rPr lang="he-IL" dirty="0"/>
              <a:t> היה עלינו לבדוק את האלגוריתם שלנו  ולכן בנינו </a:t>
            </a:r>
            <a:r>
              <a:rPr lang="he-IL" b="1" dirty="0"/>
              <a:t>סביבה</a:t>
            </a:r>
            <a:r>
              <a:rPr lang="he-IL" dirty="0"/>
              <a:t> אשר מדמה את שדה התעופה עם הפרעות ושינויים בזמן-אמת.</a:t>
            </a:r>
          </a:p>
          <a:p>
            <a:endParaRPr lang="he-IL" dirty="0"/>
          </a:p>
          <a:p>
            <a:r>
              <a:rPr lang="he-IL" dirty="0"/>
              <a:t>התקשורת בין ה-</a:t>
            </a:r>
            <a:r>
              <a:rPr lang="en-US" dirty="0"/>
              <a:t>planner</a:t>
            </a:r>
            <a:r>
              <a:rPr lang="he-IL" dirty="0"/>
              <a:t> ל-</a:t>
            </a:r>
            <a:r>
              <a:rPr lang="en-US" dirty="0" err="1"/>
              <a:t>excutor</a:t>
            </a:r>
            <a:r>
              <a:rPr lang="he-IL" dirty="0"/>
              <a:t> היא </a:t>
            </a:r>
            <a:r>
              <a:rPr lang="he-IL" b="1" dirty="0"/>
              <a:t>בתדר נמוך </a:t>
            </a:r>
            <a:r>
              <a:rPr lang="he-IL" dirty="0"/>
              <a:t>כיוון שמתבצעת פעם או פעמיים בכל טסט.</a:t>
            </a:r>
          </a:p>
          <a:p>
            <a:r>
              <a:rPr lang="he-IL" dirty="0"/>
              <a:t>התקשורת בין ה-</a:t>
            </a:r>
            <a:r>
              <a:rPr lang="en-US" dirty="0" err="1"/>
              <a:t>excutor</a:t>
            </a:r>
            <a:r>
              <a:rPr lang="he-IL" dirty="0"/>
              <a:t> והסביבה היא </a:t>
            </a:r>
            <a:r>
              <a:rPr lang="he-IL" b="1" dirty="0"/>
              <a:t>בתדר גבוה </a:t>
            </a:r>
            <a:r>
              <a:rPr lang="he-IL" dirty="0"/>
              <a:t>בדומה לעולם האמיתי בו יש תקשורת רבה בין מגדל הפיקוח לשדה התעופה.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a:t>
            </a:r>
            <a:r>
              <a:rPr lang="he-IL" b="1" dirty="0"/>
              <a:t>השינוי</a:t>
            </a:r>
            <a:r>
              <a:rPr lang="he-IL" dirty="0"/>
              <a:t>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a:t>
            </a:r>
            <a:r>
              <a:rPr lang="he-IL" b="1" dirty="0"/>
              <a:t>מקבל</a:t>
            </a:r>
            <a:r>
              <a:rPr lang="he-IL" dirty="0"/>
              <a:t>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b="1" dirty="0"/>
              <a:t>כפלט</a:t>
            </a:r>
            <a:r>
              <a:rPr lang="he-IL" dirty="0"/>
              <a:t> </a:t>
            </a:r>
            <a:r>
              <a:rPr lang="he-IL" dirty="0" err="1"/>
              <a:t>האופליין</a:t>
            </a:r>
            <a:r>
              <a:rPr lang="he-IL" dirty="0"/>
              <a:t> מוציא תוכנית (</a:t>
            </a:r>
            <a:r>
              <a:rPr lang="en-US" dirty="0"/>
              <a:t>STN</a:t>
            </a:r>
            <a:r>
              <a:rPr lang="he-IL" dirty="0"/>
              <a:t>) ומעביר אותה למנהל התוכנית.</a:t>
            </a:r>
          </a:p>
          <a:p>
            <a:pPr marL="0" indent="0">
              <a:buFontTx/>
              <a:buNone/>
            </a:pPr>
            <a:endParaRPr lang="he-IL" dirty="0"/>
          </a:p>
          <a:p>
            <a:pPr marL="171450" indent="-171450">
              <a:buFontTx/>
              <a:buChar char="-"/>
            </a:pPr>
            <a:r>
              <a:rPr lang="he-IL" b="1" dirty="0"/>
              <a:t>מנהל </a:t>
            </a:r>
            <a:r>
              <a:rPr lang="he-IL" b="1" dirty="0" err="1"/>
              <a:t>התכנית</a:t>
            </a:r>
            <a:r>
              <a:rPr lang="he-IL" b="1" dirty="0"/>
              <a:t> </a:t>
            </a:r>
            <a:r>
              <a:rPr lang="he-IL" dirty="0"/>
              <a:t>מקבל כקלט את תכנית היום אשר מייצר את המודולים השונים והקשרים ביניהם.</a:t>
            </a:r>
          </a:p>
          <a:p>
            <a:pPr marL="171450" indent="-171450">
              <a:buFontTx/>
              <a:buChar char="-"/>
            </a:pPr>
            <a:r>
              <a:rPr lang="he-IL" b="1" dirty="0"/>
              <a:t>הבקר</a:t>
            </a:r>
            <a:r>
              <a:rPr lang="he-IL" dirty="0"/>
              <a:t> מקבל את קובץ </a:t>
            </a:r>
            <a:r>
              <a:rPr lang="he-IL" dirty="0" err="1"/>
              <a:t>הקונפיג</a:t>
            </a:r>
            <a:r>
              <a:rPr lang="he-IL" dirty="0"/>
              <a:t> </a:t>
            </a:r>
            <a:r>
              <a:rPr lang="he-IL" dirty="0" err="1"/>
              <a:t>והתכנית</a:t>
            </a:r>
            <a:r>
              <a:rPr lang="he-IL" dirty="0"/>
              <a:t> (</a:t>
            </a:r>
            <a:r>
              <a:rPr lang="en-US" dirty="0"/>
              <a:t>STN</a:t>
            </a:r>
            <a:r>
              <a:rPr lang="he-IL" dirty="0"/>
              <a:t>) </a:t>
            </a:r>
            <a:r>
              <a:rPr lang="he-IL" b="1" dirty="0"/>
              <a:t>ותפקידו</a:t>
            </a:r>
            <a:r>
              <a:rPr lang="he-IL" dirty="0"/>
              <a:t>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a:t>
            </a:r>
            <a:r>
              <a:rPr lang="he-IL" b="1" dirty="0"/>
              <a:t>מצב העולם </a:t>
            </a:r>
            <a:r>
              <a:rPr lang="he-IL" dirty="0"/>
              <a:t>(</a:t>
            </a:r>
            <a:r>
              <a:rPr lang="en-US" dirty="0"/>
              <a:t>state</a:t>
            </a:r>
            <a:r>
              <a:rPr lang="he-IL" dirty="0"/>
              <a:t>) מייצג תמונה של כל המטוסים, נתיבים ושאר הפרמטרים אחריהם אנו עוקבים.</a:t>
            </a:r>
            <a:br>
              <a:rPr lang="en-US" dirty="0"/>
            </a:br>
            <a:r>
              <a:rPr lang="he-IL" dirty="0"/>
              <a:t>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b="1" dirty="0"/>
              <a:t>שעון</a:t>
            </a:r>
            <a:r>
              <a:rPr lang="he-IL" dirty="0"/>
              <a:t> – מודול גלובלי אשר סופר זמן באופן דיסקרטי.</a:t>
            </a:r>
          </a:p>
          <a:p>
            <a:pPr marL="171450" indent="-171450">
              <a:buFontTx/>
              <a:buChar char="-"/>
            </a:pPr>
            <a:r>
              <a:rPr lang="he-IL" b="1" dirty="0"/>
              <a:t>אירועים</a:t>
            </a:r>
            <a:r>
              <a:rPr lang="he-IL" dirty="0"/>
              <a:t>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b="1" dirty="0"/>
              <a:t>הסימולטור</a:t>
            </a:r>
            <a:r>
              <a:rPr lang="he-IL" dirty="0"/>
              <a:t> משמש כמודל לעולם אשר מריץ את הפעולות ונותן אינדיקציה כאשר פעולות התחילו או הסתיימו.</a:t>
            </a:r>
          </a:p>
          <a:p>
            <a:pPr marL="171450" indent="-171450">
              <a:buFontTx/>
              <a:buChar char="-"/>
            </a:pPr>
            <a:r>
              <a:rPr lang="he-IL" b="1" dirty="0"/>
              <a:t>מודול ההפרעות </a:t>
            </a:r>
            <a:r>
              <a:rPr lang="he-IL" dirty="0"/>
              <a:t>–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 יש כל מיני סוגים של פעולות - </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כעת נצלול לתוך הבלוקים ונעבור על נקודות חשובות בכל בלוק.</a:t>
            </a:r>
          </a:p>
          <a:p>
            <a:r>
              <a:rPr lang="he-IL" b="1" u="none" dirty="0"/>
              <a:t>מנהל</a:t>
            </a:r>
            <a:r>
              <a:rPr lang="he-IL" b="1" dirty="0"/>
              <a:t> התוכנית </a:t>
            </a:r>
            <a:r>
              <a:rPr lang="he-IL" dirty="0"/>
              <a:t>הוא בעצם החולייה המקשרת בין האונליין </a:t>
            </a:r>
            <a:r>
              <a:rPr lang="he-IL" dirty="0" err="1"/>
              <a:t>לאופליין</a:t>
            </a:r>
            <a:r>
              <a:rPr lang="he-IL" dirty="0"/>
              <a:t>.</a:t>
            </a:r>
            <a:br>
              <a:rPr lang="en-US" dirty="0"/>
            </a:br>
            <a:endParaRPr lang="he-IL" dirty="0"/>
          </a:p>
          <a:p>
            <a:r>
              <a:rPr lang="he-IL" dirty="0"/>
              <a:t>הוא מקבל את </a:t>
            </a:r>
            <a:r>
              <a:rPr lang="he-IL" b="1" dirty="0"/>
              <a:t>הפלט</a:t>
            </a:r>
            <a:r>
              <a:rPr lang="he-IL" dirty="0"/>
              <a:t>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a:t>
            </a:r>
            <a:r>
              <a:rPr lang="he-IL" b="1" dirty="0"/>
              <a:t>המודולים הגלובליים</a:t>
            </a:r>
            <a:r>
              <a:rPr lang="he-IL" dirty="0"/>
              <a:t>, ועל הניקיון שלהם כאשר מתקבלת תוכנית חדשה.</a:t>
            </a:r>
          </a:p>
          <a:p>
            <a:pPr marL="171450" indent="-171450">
              <a:buFont typeface="Arial" panose="020B0604020202020204" pitchFamily="34" charset="0"/>
              <a:buChar char="•"/>
            </a:pPr>
            <a:r>
              <a:rPr lang="he-IL" dirty="0"/>
              <a:t>הוא יוצר את </a:t>
            </a:r>
            <a:r>
              <a:rPr lang="he-IL" b="1" dirty="0"/>
              <a:t>המודולים הלוקאלים </a:t>
            </a:r>
            <a:r>
              <a:rPr lang="he-IL" dirty="0"/>
              <a:t>עבור כל טסט ומקשר בניהם.</a:t>
            </a:r>
          </a:p>
          <a:p>
            <a:pPr marL="171450" indent="-171450">
              <a:buFont typeface="Arial" panose="020B0604020202020204" pitchFamily="34" charset="0"/>
              <a:buChar char="•"/>
            </a:pPr>
            <a:r>
              <a:rPr lang="he-IL" b="1" dirty="0"/>
              <a:t>בודק</a:t>
            </a:r>
            <a:r>
              <a:rPr lang="he-IL" dirty="0"/>
              <a:t>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b="1" dirty="0"/>
              <a:t>flow</a:t>
            </a:r>
            <a:r>
              <a:rPr lang="he-IL" dirty="0"/>
              <a:t> של מנהל התוכנית:</a:t>
            </a:r>
          </a:p>
          <a:p>
            <a:r>
              <a:rPr lang="he-IL" dirty="0"/>
              <a:t>תחילה הוא </a:t>
            </a:r>
            <a:r>
              <a:rPr lang="he-IL" b="1" dirty="0"/>
              <a:t>יוצר</a:t>
            </a:r>
            <a:r>
              <a:rPr lang="he-IL" dirty="0"/>
              <a:t> את הבלוקים </a:t>
            </a:r>
            <a:r>
              <a:rPr lang="he-IL" dirty="0" err="1"/>
              <a:t>הגלובלים</a:t>
            </a:r>
            <a:r>
              <a:rPr lang="he-IL" dirty="0"/>
              <a:t>.</a:t>
            </a:r>
          </a:p>
          <a:p>
            <a:endParaRPr lang="he-IL" dirty="0"/>
          </a:p>
          <a:p>
            <a:r>
              <a:rPr lang="he-IL" dirty="0"/>
              <a:t>עבור כל טסט הוא:</a:t>
            </a:r>
          </a:p>
          <a:p>
            <a:r>
              <a:rPr lang="he-IL" b="1" dirty="0"/>
              <a:t>בודק</a:t>
            </a:r>
            <a:r>
              <a:rPr lang="he-IL" dirty="0"/>
              <a:t> האם הטסט סיים</a:t>
            </a:r>
          </a:p>
          <a:p>
            <a:r>
              <a:rPr lang="he-IL" b="1" dirty="0"/>
              <a:t>   - אם כן</a:t>
            </a:r>
            <a:r>
              <a:rPr lang="he-IL" dirty="0"/>
              <a:t>, הוא מבצע ניקיון לבלוקים הגלובליים ועובר לטסט הבא!	</a:t>
            </a:r>
          </a:p>
          <a:p>
            <a:r>
              <a:rPr lang="he-IL" b="1" dirty="0"/>
              <a:t>   - אם לא</a:t>
            </a:r>
            <a:r>
              <a:rPr lang="he-IL" dirty="0"/>
              <a:t>, הוא בודק האם יש צורך בתכנון מחדש.</a:t>
            </a:r>
          </a:p>
          <a:p>
            <a:r>
              <a:rPr lang="he-IL" b="1" dirty="0"/>
              <a:t>      - אם אין צורך</a:t>
            </a:r>
            <a:r>
              <a:rPr lang="he-IL" dirty="0"/>
              <a:t>, כלומר אנחנו בתחילת טסט, הוא ייצור את המודולים הלוקליים ויריץ סימולציה.</a:t>
            </a:r>
          </a:p>
          <a:p>
            <a:r>
              <a:rPr lang="he-IL" dirty="0"/>
              <a:t>      </a:t>
            </a:r>
            <a:r>
              <a:rPr lang="he-IL" b="1" dirty="0"/>
              <a:t>- אם יש צורך בתכנון מחדש</a:t>
            </a:r>
            <a:r>
              <a:rPr lang="he-IL" b="0" dirty="0"/>
              <a:t>,</a:t>
            </a:r>
            <a:r>
              <a:rPr lang="he-IL" dirty="0"/>
              <a:t> הוא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a:p>
            <a:endParaRPr lang="he-IL" dirty="0"/>
          </a:p>
          <a:p>
            <a:r>
              <a:rPr lang="he-IL" dirty="0"/>
              <a:t>בסוף כל סימולציה עובר לטסט הבא.</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a:t>
            </a:r>
            <a:r>
              <a:rPr lang="he-IL" b="1" dirty="0"/>
              <a:t>מחליט</a:t>
            </a:r>
            <a:r>
              <a:rPr lang="he-IL" dirty="0"/>
              <a:t> על הפעולות הבאות שיישלחו לסביבה לביצוע.</a:t>
            </a:r>
          </a:p>
          <a:p>
            <a:r>
              <a:rPr lang="he-IL" dirty="0"/>
              <a:t>הוא </a:t>
            </a:r>
            <a:r>
              <a:rPr lang="he-IL" b="1" dirty="0"/>
              <a:t>משתמש</a:t>
            </a:r>
            <a:r>
              <a:rPr lang="he-IL" dirty="0"/>
              <a:t> בשני מבניי נתונים – גרף ה-</a:t>
            </a:r>
            <a:r>
              <a:rPr lang="en-US" dirty="0"/>
              <a:t>STN</a:t>
            </a:r>
            <a:r>
              <a:rPr lang="he-IL" dirty="0"/>
              <a:t> ותור עדיפויות של כלל הפעולות </a:t>
            </a:r>
            <a:r>
              <a:rPr lang="he-IL" dirty="0" err="1"/>
              <a:t>בתכנית</a:t>
            </a:r>
            <a:r>
              <a:rPr lang="he-IL" dirty="0"/>
              <a:t>.</a:t>
            </a:r>
          </a:p>
          <a:p>
            <a:endParaRPr lang="he-IL" dirty="0"/>
          </a:p>
          <a:p>
            <a:r>
              <a:rPr lang="he-IL" dirty="0" err="1"/>
              <a:t>הקונטרולר</a:t>
            </a:r>
            <a:r>
              <a:rPr lang="he-IL" dirty="0"/>
              <a:t> מחזיק </a:t>
            </a:r>
            <a:r>
              <a:rPr lang="he-IL" dirty="0" err="1"/>
              <a:t>רפרנס</a:t>
            </a:r>
            <a:r>
              <a:rPr lang="he-IL" dirty="0"/>
              <a:t> לשעון </a:t>
            </a:r>
            <a:r>
              <a:rPr lang="he-IL" dirty="0" err="1"/>
              <a:t>והאיבנטס</a:t>
            </a:r>
            <a:r>
              <a:rPr lang="he-IL" dirty="0"/>
              <a:t> על מנת שיוכל לתקשר עם שאר המודולים </a:t>
            </a:r>
            <a:r>
              <a:rPr lang="he-IL" dirty="0" err="1"/>
              <a:t>בתכנית</a:t>
            </a:r>
            <a:r>
              <a:rPr lang="he-IL" dirty="0"/>
              <a:t>.</a:t>
            </a:r>
          </a:p>
          <a:p>
            <a:endParaRPr lang="he-IL" dirty="0"/>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a:t>
            </a:r>
            <a:r>
              <a:rPr lang="he-IL" b="1" dirty="0"/>
              <a:t>הפלט</a:t>
            </a:r>
            <a:r>
              <a:rPr lang="he-IL" dirty="0"/>
              <a:t> של </a:t>
            </a:r>
            <a:r>
              <a:rPr lang="he-IL" dirty="0" err="1"/>
              <a:t>האופליין</a:t>
            </a:r>
            <a:r>
              <a:rPr lang="he-IL" dirty="0"/>
              <a:t> שהוא גרף ה-</a:t>
            </a:r>
            <a:r>
              <a:rPr lang="en-US" dirty="0"/>
              <a:t>STN</a:t>
            </a:r>
            <a:r>
              <a:rPr lang="he-IL" dirty="0"/>
              <a:t> </a:t>
            </a:r>
            <a:r>
              <a:rPr lang="he-IL" b="1" dirty="0"/>
              <a:t>בתצורה</a:t>
            </a:r>
            <a:r>
              <a:rPr lang="he-IL" dirty="0"/>
              <a:t> של טבלה. </a:t>
            </a:r>
          </a:p>
          <a:p>
            <a:r>
              <a:rPr lang="he-IL" dirty="0"/>
              <a:t>בשביל </a:t>
            </a:r>
            <a:r>
              <a:rPr lang="he-IL" b="1" dirty="0"/>
              <a:t>הניהול</a:t>
            </a:r>
            <a:r>
              <a:rPr lang="he-IL" dirty="0"/>
              <a:t> של האונליין היינו צריכים להעביר אותו למבנה נתונים של גרף מכוון חסר מעגלים.</a:t>
            </a:r>
          </a:p>
          <a:p>
            <a:r>
              <a:rPr lang="he-IL" dirty="0"/>
              <a:t>סידרנו אותו במבנה נתונים כזה, על מנת שיהיה לנו נוח לבצע </a:t>
            </a:r>
            <a:r>
              <a:rPr lang="he-IL" b="1" dirty="0"/>
              <a:t>חיפוש</a:t>
            </a:r>
            <a:r>
              <a:rPr lang="he-IL" dirty="0"/>
              <a:t> בגרף </a:t>
            </a:r>
            <a:r>
              <a:rPr lang="he-IL" b="1" dirty="0"/>
              <a:t>ולעקוב</a:t>
            </a:r>
            <a:r>
              <a:rPr lang="he-IL" dirty="0"/>
              <a:t> אחר התלויות (איזו פעולה תלויה באיזו פעולה – מיוצג ע"י קשרי אב ובן).</a:t>
            </a:r>
          </a:p>
          <a:p>
            <a:endParaRPr lang="he-IL" dirty="0"/>
          </a:p>
          <a:p>
            <a:r>
              <a:rPr lang="he-IL" dirty="0"/>
              <a:t>ניתן לראות פה ששורות 1 ו2 הן </a:t>
            </a:r>
            <a:r>
              <a:rPr lang="he-IL" b="1" dirty="0"/>
              <a:t>האבות</a:t>
            </a:r>
            <a:r>
              <a:rPr lang="he-IL" dirty="0"/>
              <a:t> של כלל הגרף.</a:t>
            </a:r>
          </a:p>
          <a:p>
            <a:endParaRPr lang="he-IL" dirty="0"/>
          </a:p>
          <a:p>
            <a:r>
              <a:rPr lang="he-IL" dirty="0"/>
              <a:t>לצומת יכול להיות </a:t>
            </a:r>
            <a:r>
              <a:rPr lang="he-IL" b="1" dirty="0"/>
              <a:t>מספר</a:t>
            </a:r>
            <a:r>
              <a:rPr lang="he-IL" dirty="0"/>
              <a:t> בנים </a:t>
            </a:r>
            <a:r>
              <a:rPr lang="he-IL" b="1" dirty="0"/>
              <a:t>המשמעות</a:t>
            </a:r>
            <a:r>
              <a:rPr lang="he-IL" dirty="0"/>
              <a:t> היא שישנם מספר פעולות התלויות בסיום הפעולה.</a:t>
            </a:r>
          </a:p>
          <a:p>
            <a:endParaRPr lang="he-IL" dirty="0"/>
          </a:p>
          <a:p>
            <a:r>
              <a:rPr lang="he-IL" dirty="0"/>
              <a:t>לצומת יכול להיות </a:t>
            </a:r>
            <a:r>
              <a:rPr lang="he-IL" b="1" dirty="0"/>
              <a:t>מספר</a:t>
            </a:r>
            <a:r>
              <a:rPr lang="he-IL" dirty="0"/>
              <a:t> אבות </a:t>
            </a:r>
            <a:r>
              <a:rPr lang="he-IL" b="1" dirty="0"/>
              <a:t>המשמעות</a:t>
            </a:r>
            <a:r>
              <a:rPr lang="he-IL" dirty="0"/>
              <a:t> היא שישנם מספר פעולות שצריכות להסתיים טרם תחילת הפעולה הנוכחית.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a:t>
            </a:r>
          </a:p>
          <a:p>
            <a:r>
              <a:rPr lang="he-IL" dirty="0"/>
              <a:t>התור </a:t>
            </a:r>
            <a:r>
              <a:rPr lang="he-IL" b="1" dirty="0"/>
              <a:t>מאותחל</a:t>
            </a:r>
            <a:r>
              <a:rPr lang="he-IL" dirty="0"/>
              <a:t> לפי התוכנית הראשונית שהתקבלה </a:t>
            </a:r>
            <a:r>
              <a:rPr lang="he-IL" dirty="0" err="1"/>
              <a:t>מהאופליין</a:t>
            </a:r>
            <a:r>
              <a:rPr lang="he-IL" dirty="0"/>
              <a:t>.</a:t>
            </a:r>
          </a:p>
          <a:p>
            <a:r>
              <a:rPr lang="he-IL" dirty="0"/>
              <a:t>- התור </a:t>
            </a:r>
            <a:r>
              <a:rPr lang="he-IL" b="1" dirty="0"/>
              <a:t>מסודר</a:t>
            </a:r>
            <a:r>
              <a:rPr lang="he-IL" dirty="0"/>
              <a:t> לפי הזמן בו הפעולה אמורה להתחיל ביחס לתחילת הבעיה.</a:t>
            </a:r>
          </a:p>
          <a:p>
            <a:pPr marL="171450" indent="-171450">
              <a:buFontTx/>
              <a:buChar char="-"/>
            </a:pPr>
            <a:r>
              <a:rPr lang="he-IL" dirty="0"/>
              <a:t>התור </a:t>
            </a:r>
            <a:r>
              <a:rPr lang="he-IL" b="1" dirty="0"/>
              <a:t>מורכב</a:t>
            </a:r>
            <a:r>
              <a:rPr lang="he-IL" dirty="0"/>
              <a:t> ממצביעים לצמתים בגרף (אשר מכילים מידע על כל פעולה).</a:t>
            </a:r>
          </a:p>
          <a:p>
            <a:pPr marL="171450" indent="-171450">
              <a:buFontTx/>
              <a:buChar char="-"/>
            </a:pPr>
            <a:endParaRPr lang="he-IL" dirty="0"/>
          </a:p>
          <a:p>
            <a:pPr marL="171450" indent="-171450">
              <a:buFontTx/>
              <a:buChar char="-"/>
            </a:pPr>
            <a:r>
              <a:rPr lang="he-IL" dirty="0"/>
              <a:t>עבור כל פעולה נבדוק מס' דברים:</a:t>
            </a:r>
          </a:p>
          <a:p>
            <a:pPr marL="171450" indent="-171450">
              <a:buFontTx/>
              <a:buChar char="-"/>
            </a:pPr>
            <a:r>
              <a:rPr lang="he-IL" dirty="0"/>
              <a:t>1. האם האבות שלה </a:t>
            </a:r>
            <a:r>
              <a:rPr lang="he-IL" b="1" dirty="0"/>
              <a:t>סיימו</a:t>
            </a:r>
            <a:r>
              <a:rPr lang="he-IL" dirty="0"/>
              <a:t> (מתבצע על ידי חיפוש בגרף).</a:t>
            </a:r>
          </a:p>
          <a:p>
            <a:pPr marL="171450" indent="-171450">
              <a:buFontTx/>
              <a:buChar char="-"/>
            </a:pPr>
            <a:r>
              <a:rPr lang="he-IL" dirty="0"/>
              <a:t>2. האם הגיע הזמן שלה </a:t>
            </a:r>
            <a:r>
              <a:rPr lang="he-IL" b="1" dirty="0"/>
              <a:t>לרוץ</a:t>
            </a:r>
            <a:r>
              <a:rPr lang="he-IL" dirty="0"/>
              <a:t>.</a:t>
            </a:r>
          </a:p>
          <a:p>
            <a:pPr marL="171450" indent="-171450">
              <a:buFontTx/>
              <a:buChar char="-"/>
            </a:pPr>
            <a:r>
              <a:rPr lang="he-IL" dirty="0"/>
              <a:t>3. </a:t>
            </a:r>
            <a:r>
              <a:rPr lang="he-IL" b="1" dirty="0"/>
              <a:t>בדיקת</a:t>
            </a:r>
            <a:r>
              <a:rPr lang="he-IL" dirty="0"/>
              <a:t>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a:t>
            </a:r>
            <a:r>
              <a:rPr lang="he-IL" b="1" dirty="0"/>
              <a:t>מוכנות</a:t>
            </a:r>
            <a:r>
              <a:rPr lang="he-IL" dirty="0"/>
              <a:t> (עקב הפרעה או שינוי סדר פעולות על ידי הבקר)</a:t>
            </a:r>
            <a:br>
              <a:rPr lang="en-US" dirty="0"/>
            </a:br>
            <a:r>
              <a:rPr lang="he-IL" b="1" dirty="0"/>
              <a:t>מקבלות</a:t>
            </a:r>
            <a:r>
              <a:rPr lang="he-IL" dirty="0"/>
              <a:t> קנס של יחידת זמן אחת ובכך אנו משנים את סדר הפעולות מהתוכנית המקורית</a:t>
            </a:r>
            <a:br>
              <a:rPr lang="en-US" dirty="0"/>
            </a:br>
            <a:r>
              <a:rPr lang="he-IL" dirty="0"/>
              <a:t>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הבקר מאותת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a:t>
            </a:r>
            <a:r>
              <a:rPr lang="he-IL" b="1" dirty="0"/>
              <a:t>סימולטור</a:t>
            </a:r>
            <a:r>
              <a:rPr lang="he-IL" dirty="0"/>
              <a:t> מדמה את העולם, אין לו יכולת החלטה אלא הוא מקבל פעולות ופקודות ומבצע אותן.</a:t>
            </a:r>
          </a:p>
          <a:p>
            <a:r>
              <a:rPr lang="he-IL" dirty="0"/>
              <a:t>הסימולטור מחזיק </a:t>
            </a:r>
            <a:r>
              <a:rPr lang="he-IL" b="1" dirty="0"/>
              <a:t>תור עדיפויות </a:t>
            </a:r>
            <a:r>
              <a:rPr lang="he-IL" dirty="0"/>
              <a:t>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a:t>
            </a:r>
            <a:r>
              <a:rPr lang="he-IL" b="1" dirty="0"/>
              <a:t>מחזיק </a:t>
            </a:r>
            <a:r>
              <a:rPr lang="he-IL" b="1" dirty="0" err="1"/>
              <a:t>רפרנס</a:t>
            </a:r>
            <a:r>
              <a:rPr lang="he-IL" b="1" dirty="0"/>
              <a:t> לשעון </a:t>
            </a:r>
            <a:r>
              <a:rPr lang="he-IL" b="1" dirty="0" err="1"/>
              <a:t>ולאיבנטים</a:t>
            </a:r>
            <a:r>
              <a:rPr lang="he-IL" dirty="0"/>
              <a:t>, על מנת שיוכל לתקשר עם שאר המודולים בתוכנית.</a:t>
            </a:r>
          </a:p>
          <a:p>
            <a:r>
              <a:rPr lang="he-IL" dirty="0"/>
              <a:t>מודול מצב העולם </a:t>
            </a:r>
            <a:r>
              <a:rPr lang="he-IL" b="1" dirty="0"/>
              <a:t>מאזין</a:t>
            </a:r>
            <a:r>
              <a:rPr lang="he-IL" dirty="0"/>
              <a:t>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endParaRPr lang="he-IL" dirty="0"/>
          </a:p>
          <a:p>
            <a:r>
              <a:rPr lang="he-IL" dirty="0"/>
              <a:t>-   במידה ומודול ההפרעות </a:t>
            </a:r>
            <a:r>
              <a:rPr lang="he-IL" b="1" dirty="0"/>
              <a:t>החליט על הפרעה</a:t>
            </a:r>
            <a:r>
              <a:rPr lang="he-IL" dirty="0"/>
              <a:t>, הסימולטור מוסיף את משך ההפרעה לפעולה המתאימה.</a:t>
            </a:r>
          </a:p>
          <a:p>
            <a:pPr marL="171450" indent="-171450">
              <a:buFontTx/>
              <a:buChar char="-"/>
            </a:pPr>
            <a:r>
              <a:rPr lang="he-IL" dirty="0"/>
              <a:t>עבור כל מחזור שעון הסימולטור </a:t>
            </a:r>
            <a:r>
              <a:rPr lang="he-IL" b="1" dirty="0"/>
              <a:t>מוריד יחידת זמן </a:t>
            </a:r>
            <a:r>
              <a:rPr lang="he-IL" dirty="0"/>
              <a:t>מכלל הפעולות שכרגע בביצוע.</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בכל התחלה וסיום של פעולה חדשה מבצע </a:t>
            </a:r>
            <a:r>
              <a:rPr lang="he-IL" b="1" dirty="0"/>
              <a:t>עדכון של מודול מצב העולם</a:t>
            </a:r>
            <a:r>
              <a:rPr lang="he-IL" dirty="0"/>
              <a:t>.</a:t>
            </a:r>
            <a:endParaRPr lang="he-IL" b="1" dirty="0"/>
          </a:p>
          <a:p>
            <a:pPr marL="171450" indent="-171450">
              <a:buFontTx/>
              <a:buChar char="-"/>
            </a:pPr>
            <a:r>
              <a:rPr lang="he-IL" dirty="0"/>
              <a:t>זהו מימוש </a:t>
            </a:r>
            <a:r>
              <a:rPr lang="he-IL" b="1" dirty="0"/>
              <a:t>"מקבילי</a:t>
            </a:r>
            <a:r>
              <a:rPr lang="he-IL" dirty="0"/>
              <a:t>"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מודול </a:t>
            </a:r>
            <a:r>
              <a:rPr lang="he-IL" dirty="0" err="1"/>
              <a:t>האיבנטים</a:t>
            </a:r>
            <a:r>
              <a:rPr lang="he-IL" dirty="0"/>
              <a:t> הוא מודול גלובלי.</a:t>
            </a:r>
          </a:p>
          <a:p>
            <a:r>
              <a:rPr lang="he-IL" dirty="0"/>
              <a:t>הוא </a:t>
            </a:r>
            <a:r>
              <a:rPr lang="he-IL" b="1" dirty="0"/>
              <a:t>רשימה של סיגנלים </a:t>
            </a:r>
            <a:r>
              <a:rPr lang="he-IL" dirty="0"/>
              <a:t>אשר דרכו כל המודולים מתקשרים, </a:t>
            </a:r>
            <a:r>
              <a:rPr lang="he-IL" b="1" dirty="0"/>
              <a:t>זהו פרוטוקול תקשורת שיצרנו</a:t>
            </a:r>
            <a:r>
              <a:rPr lang="he-IL" dirty="0"/>
              <a:t>.</a:t>
            </a:r>
          </a:p>
          <a:p>
            <a:r>
              <a:rPr lang="he-IL" dirty="0"/>
              <a:t>בתחילה, מימשנו את התקשורת ישירות בין המודולים, אך זה גרר צימוד גבוה של התכנית שלנו (תלויות רבות), ולכן עלה הצורך ביצירה של מודול מסוג זה. אני עכשיו אעבור בהיי לבל על פרוטוקול התקשורת והסינגלים השונים.</a:t>
            </a:r>
          </a:p>
          <a:p>
            <a:endParaRPr lang="he-IL" dirty="0"/>
          </a:p>
          <a:p>
            <a:r>
              <a:rPr lang="he-IL" dirty="0"/>
              <a:t>צד שמאל של הטבלה זהו שמות הסיגנלים.</a:t>
            </a:r>
          </a:p>
          <a:p>
            <a:r>
              <a:rPr lang="he-IL" dirty="0"/>
              <a:t>וצד ימין מפרט על הסינגל ועל הערכים/הסוג שלו.</a:t>
            </a:r>
          </a:p>
          <a:p>
            <a:endParaRPr lang="he-IL" dirty="0"/>
          </a:p>
          <a:p>
            <a:pPr marL="228600" indent="-228600">
              <a:buAutoNum type="arabicPeriod"/>
            </a:pPr>
            <a:r>
              <a:rPr lang="he-IL" dirty="0"/>
              <a:t>הסיגנל הראשון, הבקר מאותת שנשלחה פעולה לסביבה.</a:t>
            </a:r>
          </a:p>
          <a:p>
            <a:pPr marL="228600" indent="-228600">
              <a:buAutoNum type="arabicPeriod"/>
            </a:pPr>
            <a:r>
              <a:rPr lang="he-IL" dirty="0" err="1"/>
              <a:t>סיגלנים</a:t>
            </a:r>
            <a:r>
              <a:rPr lang="he-IL" dirty="0"/>
              <a:t> 2 ו-3 הם סיגנלים שנועדו לסנכרן בין המודולים ולייצר מקביליות אלגוריתמית.</a:t>
            </a:r>
          </a:p>
          <a:p>
            <a:pPr marL="228600" indent="-228600">
              <a:buAutoNum type="arabicPeriod"/>
            </a:pPr>
            <a:r>
              <a:rPr lang="he-IL" dirty="0"/>
              <a:t>הסיגנל הרביעי, הסימולטור מאותת שהסתיימה פעולה.</a:t>
            </a:r>
          </a:p>
          <a:p>
            <a:pPr marL="228600" indent="-228600">
              <a:buAutoNum type="arabicPeriod"/>
            </a:pPr>
            <a:r>
              <a:rPr lang="he-IL" dirty="0"/>
              <a:t>סיגנלים 5 ו-6 מסמנים את סיום הבקר והסימולטור בהתאמה.</a:t>
            </a:r>
          </a:p>
          <a:p>
            <a:pPr marL="228600" indent="-228600">
              <a:buAutoNum type="arabicPeriod"/>
            </a:pPr>
            <a:r>
              <a:rPr lang="he-IL" dirty="0"/>
              <a:t>הסיגנל השביעי מאותת על הפרעה שנשלחת לסימולטור.</a:t>
            </a:r>
          </a:p>
          <a:p>
            <a:pPr marL="228600" indent="-228600">
              <a:buAutoNum type="arabicPeriod"/>
            </a:pPr>
            <a:r>
              <a:rPr lang="he-IL" dirty="0"/>
              <a:t>השמיני, מיועד עבור התכנון מחדש.</a:t>
            </a:r>
          </a:p>
          <a:p>
            <a:pPr marL="228600" indent="-228600">
              <a:buAutoNum type="arabicPeriod"/>
            </a:pPr>
            <a:r>
              <a:rPr lang="he-IL" dirty="0"/>
              <a:t>האחרון, משמש אותנו עבור הניהול של מנהל התוכנית.  </a:t>
            </a:r>
          </a:p>
          <a:p>
            <a:pPr marL="0" indent="0">
              <a:buNone/>
            </a:pPr>
            <a:endParaRPr lang="he-IL" dirty="0"/>
          </a:p>
          <a:p>
            <a:pPr marL="0" indent="0">
              <a:buNone/>
            </a:pPr>
            <a:r>
              <a:rPr lang="he-IL" b="1"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a:t>
            </a:r>
            <a:r>
              <a:rPr lang="he-IL" b="1" dirty="0"/>
              <a:t>מדמה</a:t>
            </a:r>
            <a:r>
              <a:rPr lang="he-IL" dirty="0"/>
              <a:t> לנו את ציר הזמן אשר מיוצג באופן דיסקרטי.</a:t>
            </a:r>
          </a:p>
          <a:p>
            <a:r>
              <a:rPr lang="he-IL" dirty="0"/>
              <a:t>בתחילת העבודה השתמשנו בזמן רציף. </a:t>
            </a:r>
          </a:p>
          <a:p>
            <a:r>
              <a:rPr lang="he-IL" dirty="0"/>
              <a:t>אך לאחר בעיות מימוש והתייעצות עם </a:t>
            </a:r>
            <a:r>
              <a:rPr lang="he-IL" b="1" u="sng" dirty="0"/>
              <a:t>איל</a:t>
            </a:r>
            <a:r>
              <a:rPr lang="he-IL" dirty="0"/>
              <a:t> החלטנו לעבור לזמן בדיד.</a:t>
            </a:r>
          </a:p>
          <a:p>
            <a:endParaRPr lang="he-IL" dirty="0"/>
          </a:p>
          <a:p>
            <a:r>
              <a:rPr lang="he-IL" b="1" dirty="0"/>
              <a:t>היתרון</a:t>
            </a:r>
            <a:r>
              <a:rPr lang="he-IL" dirty="0"/>
              <a:t> בזמן בדיד הוא </a:t>
            </a:r>
            <a:r>
              <a:rPr lang="he-IL" b="1" dirty="0"/>
              <a:t>היכולת</a:t>
            </a:r>
            <a:r>
              <a:rPr lang="he-IL" dirty="0"/>
              <a:t> לנרמל את ציר הזמן בקלות,</a:t>
            </a:r>
            <a:br>
              <a:rPr lang="en-US" dirty="0"/>
            </a:br>
            <a:r>
              <a:rPr lang="he-IL" b="1" dirty="0"/>
              <a:t>יכולת</a:t>
            </a:r>
            <a:r>
              <a:rPr lang="he-IL" dirty="0"/>
              <a:t> מעקב אחרי הפעולות בצורה יעילה</a:t>
            </a:r>
            <a:br>
              <a:rPr lang="en-US" dirty="0"/>
            </a:br>
            <a:r>
              <a:rPr lang="he-IL" b="1" dirty="0"/>
              <a:t>והרצת</a:t>
            </a:r>
            <a:r>
              <a:rPr lang="he-IL" dirty="0"/>
              <a:t> הטסטים בהילוך מהיר.</a:t>
            </a:r>
          </a:p>
          <a:p>
            <a:endParaRPr lang="he-IL" dirty="0"/>
          </a:p>
          <a:p>
            <a:r>
              <a:rPr lang="he-IL" b="1" dirty="0"/>
              <a:t>הפרמטרים</a:t>
            </a:r>
            <a:r>
              <a:rPr lang="he-IL" dirty="0"/>
              <a:t>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b="1" dirty="0"/>
              <a:t>אופן פעולת השעון</a:t>
            </a:r>
            <a:r>
              <a:rPr lang="he-IL" dirty="0"/>
              <a:t>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b="1" dirty="0"/>
              <a:t>אחת</a:t>
            </a:r>
            <a:r>
              <a:rPr lang="he-IL" dirty="0"/>
              <a:t> התקלות המשמעותיות שנתקלנו בהן </a:t>
            </a:r>
            <a:r>
              <a:rPr lang="he-IL" dirty="0" err="1"/>
              <a:t>היתה</a:t>
            </a:r>
            <a:r>
              <a:rPr lang="he-IL" dirty="0"/>
              <a:t> תוצאת לוואי של כיווץ ציר הזמן.</a:t>
            </a:r>
          </a:p>
          <a:p>
            <a:r>
              <a:rPr lang="he-IL" dirty="0"/>
              <a:t>כיוון </a:t>
            </a:r>
            <a:r>
              <a:rPr lang="he-IL" b="1" dirty="0"/>
              <a:t>שהכפלנו</a:t>
            </a:r>
            <a:r>
              <a:rPr lang="he-IL" dirty="0"/>
              <a:t> במספרים ממשיים את הזמנים בתוכנית ולמחשב יש יכולת ייצוג </a:t>
            </a:r>
            <a:r>
              <a:rPr lang="he-IL" b="1" dirty="0"/>
              <a:t>מוגבלת</a:t>
            </a:r>
            <a:r>
              <a:rPr lang="he-IL" dirty="0"/>
              <a:t> של מספרים מסוג זה,</a:t>
            </a:r>
            <a:br>
              <a:rPr lang="en-US" dirty="0"/>
            </a:br>
            <a:r>
              <a:rPr lang="he-IL" dirty="0"/>
              <a:t>במהלך הריצות </a:t>
            </a:r>
            <a:r>
              <a:rPr lang="he-IL" b="1" dirty="0"/>
              <a:t>נתקלנו</a:t>
            </a:r>
            <a:r>
              <a:rPr lang="he-IL" dirty="0"/>
              <a:t> בתופעות לא מוסברות ובסימולציות </a:t>
            </a:r>
            <a:r>
              <a:rPr lang="he-IL" b="1" dirty="0"/>
              <a:t>שנכשלו</a:t>
            </a:r>
            <a:r>
              <a:rPr lang="he-IL" dirty="0"/>
              <a:t> כשבעצם הן היו צריכות להצליח.</a:t>
            </a:r>
          </a:p>
          <a:p>
            <a:endParaRPr lang="he-IL" dirty="0"/>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a:t>
            </a:r>
            <a:r>
              <a:rPr lang="he-IL" b="1" dirty="0"/>
              <a:t>כישלון</a:t>
            </a:r>
            <a:r>
              <a:rPr lang="he-IL" dirty="0"/>
              <a:t> של </a:t>
            </a:r>
            <a:r>
              <a:rPr lang="he-IL" dirty="0" err="1"/>
              <a:t>סימלציות</a:t>
            </a:r>
            <a:r>
              <a:rPr lang="he-IL" dirty="0"/>
              <a:t>.</a:t>
            </a:r>
          </a:p>
          <a:p>
            <a:endParaRPr lang="he-IL" dirty="0"/>
          </a:p>
          <a:p>
            <a:r>
              <a:rPr lang="he-IL" b="1" dirty="0"/>
              <a:t>התיקון</a:t>
            </a:r>
            <a:r>
              <a:rPr lang="he-IL" dirty="0"/>
              <a:t> שעשינו הוא יצירה של אפס לוגי חדש,</a:t>
            </a:r>
            <a:br>
              <a:rPr lang="en-US" dirty="0"/>
            </a:br>
            <a:r>
              <a:rPr lang="he-IL" dirty="0"/>
              <a:t>האפס שלנו קטן בשני סדריי גודל מהאפסילון מה שהופך אותו למספר הקטן בתוכנית</a:t>
            </a:r>
            <a:br>
              <a:rPr lang="en-US" dirty="0"/>
            </a:br>
            <a:r>
              <a:rPr lang="he-IL" dirty="0"/>
              <a:t>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r>
              <a:rPr lang="he-IL" b="0" dirty="0">
                <a:solidFill>
                  <a:srgbClr val="FF0000"/>
                </a:solidFill>
              </a:rPr>
              <a:t>אנחנו ניכנס לפרטים על האלגוריתם כיוון שהיינו צריכים להיכנס לפרטיי המימוש.</a:t>
            </a:r>
            <a:endParaRPr lang="he-IL" b="1" dirty="0">
              <a:solidFill>
                <a:srgbClr val="FF0000"/>
              </a:solidFill>
            </a:endParaRP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 וקטור המטוסים – </a:t>
            </a:r>
            <a:r>
              <a:rPr lang="he-IL" b="1" dirty="0"/>
              <a:t>כל אינדקס במערך שייך למספר המטוס של אותו האינדקס</a:t>
            </a:r>
          </a:p>
          <a:p>
            <a:r>
              <a:rPr lang="he-IL" dirty="0"/>
              <a:t>(כלומר מטוס 0 מיוצג עי תא מספר 0).</a:t>
            </a:r>
            <a:br>
              <a:rPr lang="en-US" dirty="0"/>
            </a:br>
            <a:r>
              <a:rPr lang="he-IL" dirty="0"/>
              <a:t>וכל תא מחזיק את מצב המטוס.</a:t>
            </a:r>
          </a:p>
          <a:p>
            <a:r>
              <a:rPr lang="he-IL" dirty="0"/>
              <a:t>ניתן לראות את </a:t>
            </a:r>
            <a:r>
              <a:rPr lang="he-IL" b="1" dirty="0"/>
              <a:t>המצבים האפשריים עבור המטוסים </a:t>
            </a:r>
            <a:r>
              <a:rPr lang="he-IL" dirty="0"/>
              <a:t>בטבלה בצד ימין, כפי שהוגדרו לנו ע"י הפרויקט הקודם.</a:t>
            </a:r>
          </a:p>
          <a:p>
            <a:endParaRPr lang="he-IL" dirty="0"/>
          </a:p>
          <a:p>
            <a:r>
              <a:rPr lang="he-IL" dirty="0"/>
              <a:t>- 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a:t>
            </a:r>
            <a:r>
              <a:rPr lang="he-IL" b="1" dirty="0"/>
              <a:t>פונקציית החוקיות </a:t>
            </a:r>
            <a:r>
              <a:rPr lang="he-IL" dirty="0"/>
              <a:t>שהבקר קורא לה ולהחזיר האם המצב הבא חוקי או לא. (לדג' נחיתה)</a:t>
            </a:r>
          </a:p>
          <a:p>
            <a:pPr marL="228600" indent="-228600">
              <a:buAutoNum type="arabicPeriod"/>
            </a:pPr>
            <a:r>
              <a:rPr lang="he-IL" dirty="0"/>
              <a:t>לבצע </a:t>
            </a:r>
            <a:r>
              <a:rPr lang="he-IL" b="1" dirty="0"/>
              <a:t>הקפאה</a:t>
            </a:r>
            <a:r>
              <a:rPr lang="he-IL" dirty="0"/>
              <a:t> של מצב העולם וכתיבת </a:t>
            </a:r>
            <a:r>
              <a:rPr lang="he-IL" b="1" dirty="0"/>
              <a:t>קובץ </a:t>
            </a:r>
            <a:r>
              <a:rPr lang="he-IL" b="1" dirty="0" err="1"/>
              <a:t>קונפיג</a:t>
            </a:r>
            <a:r>
              <a:rPr lang="he-IL" b="1" dirty="0"/>
              <a:t> חדש </a:t>
            </a:r>
            <a:r>
              <a:rPr lang="he-IL" dirty="0"/>
              <a:t>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b="1" dirty="0"/>
              <a:t>דחייה</a:t>
            </a:r>
            <a:r>
              <a:rPr lang="he-IL" dirty="0"/>
              <a:t> של פעולה מסוימת (דחייה של ההמראה)</a:t>
            </a:r>
          </a:p>
          <a:p>
            <a:pPr marL="228600" indent="-228600">
              <a:buAutoNum type="arabicPeriod"/>
            </a:pPr>
            <a:r>
              <a:rPr lang="he-IL" b="1" dirty="0"/>
              <a:t>עיכוב</a:t>
            </a:r>
            <a:r>
              <a:rPr lang="he-IL" dirty="0"/>
              <a:t> של פעולה מסוימת (הארכת זמן המשימה המקורי של המטוס)</a:t>
            </a:r>
          </a:p>
          <a:p>
            <a:pPr marL="228600" indent="-228600">
              <a:buAutoNum type="arabicPeriod"/>
            </a:pPr>
            <a:endParaRPr lang="he-IL" dirty="0"/>
          </a:p>
          <a:p>
            <a:pPr marL="0" indent="0">
              <a:buNone/>
            </a:pPr>
            <a:r>
              <a:rPr lang="he-IL" dirty="0"/>
              <a:t>המודול הוא רנדומלי בשני מובנים:</a:t>
            </a:r>
          </a:p>
          <a:p>
            <a:pPr marL="228600" indent="-228600">
              <a:buAutoNum type="arabicPeriod"/>
            </a:pPr>
            <a:r>
              <a:rPr lang="he-IL" dirty="0"/>
              <a:t>תדירות יצירת ההפרעה הוא משתנה אקראי אחיד בין 1-ל4 פעולות (בחירה שרירותית שלנו) – בחרנו את היחס הנ"ל כי הוא היה נראה לנו הגיוני.</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b="1"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בריצה זו התווספה לאחת הפעולות הפרעה שגרמה למצב לא חוקי.</a:t>
            </a:r>
          </a:p>
          <a:p>
            <a:pPr algn="r" rtl="1"/>
            <a:r>
              <a:rPr lang="he-IL" dirty="0"/>
              <a:t>ניתן לראות כי הבקר מסמן שהמצב הבא לא חוקי ובעקבות כך יש תיכנון מחדש.</a:t>
            </a:r>
          </a:p>
          <a:p>
            <a:pPr algn="r" rtl="1"/>
            <a:endParaRPr lang="he-IL" dirty="0"/>
          </a:p>
          <a:p>
            <a:pPr algn="r" rtl="1"/>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יואב:</a:t>
            </a:r>
          </a:p>
          <a:p>
            <a:pPr algn="r" rtl="1"/>
            <a:r>
              <a:rPr lang="he-IL" dirty="0"/>
              <a:t>בעקבות התיכנון מחדש נוצר קובץ </a:t>
            </a:r>
            <a:r>
              <a:rPr lang="he-IL" dirty="0" err="1"/>
              <a:t>קונפיג</a:t>
            </a:r>
            <a:r>
              <a:rPr lang="he-IL" dirty="0"/>
              <a:t> חדש על ידי האונליין ונשלח </a:t>
            </a:r>
            <a:r>
              <a:rPr lang="he-IL" dirty="0" err="1"/>
              <a:t>לאופליין</a:t>
            </a:r>
            <a:r>
              <a:rPr lang="he-IL" dirty="0"/>
              <a:t>.</a:t>
            </a:r>
          </a:p>
          <a:p>
            <a:pPr algn="r" rtl="1"/>
            <a:r>
              <a:rPr lang="he-IL" dirty="0" err="1"/>
              <a:t>האופליין</a:t>
            </a:r>
            <a:r>
              <a:rPr lang="he-IL" dirty="0"/>
              <a:t> יצר </a:t>
            </a:r>
            <a:r>
              <a:rPr lang="en-US" dirty="0"/>
              <a:t>STN</a:t>
            </a:r>
            <a:r>
              <a:rPr lang="he-IL" dirty="0"/>
              <a:t> חדש כפי שניתן לראות.</a:t>
            </a:r>
          </a:p>
          <a:p>
            <a:pPr algn="r" rtl="1"/>
            <a:r>
              <a:rPr lang="he-IL" dirty="0"/>
              <a:t>לאחר הזנה מחדש לאונליין ניתן לראות כי סדר היום הסתיים בהצלחה.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1465041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סופה בלתי מתוכננת) כדי לדמות עולם יותר מציאותי בסימולציה.</a:t>
            </a:r>
          </a:p>
          <a:p>
            <a:pPr marL="228600" indent="-228600">
              <a:buAutoNum type="arabicPeriod"/>
            </a:pPr>
            <a:r>
              <a:rPr lang="he-IL" dirty="0"/>
              <a:t>הוספת </a:t>
            </a:r>
            <a:r>
              <a:rPr lang="en-US" dirty="0"/>
              <a:t>GUI</a:t>
            </a:r>
            <a:r>
              <a:rPr lang="he-IL" dirty="0"/>
              <a:t> – כדי להפוך את המערכת להיות </a:t>
            </a:r>
            <a:r>
              <a:rPr lang="he-IL" dirty="0" err="1"/>
              <a:t>אינטקטיבית</a:t>
            </a:r>
            <a:r>
              <a:rPr lang="he-IL" dirty="0"/>
              <a:t> למשתמש בעזרתו הוא יוכל לעקוב אחר המטוסים והנתיבים בזמן נתון (סוג של מפה)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36</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a:t>
            </a:r>
            <a:r>
              <a:rPr lang="he-IL" b="1" dirty="0"/>
              <a:t>מבוסס</a:t>
            </a:r>
            <a:r>
              <a:rPr lang="he-IL" dirty="0"/>
              <a:t>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a:t>
            </a:r>
            <a:r>
              <a:rPr lang="he-IL" b="1" dirty="0"/>
              <a:t>כקלט</a:t>
            </a:r>
            <a:r>
              <a:rPr lang="he-IL" dirty="0"/>
              <a:t> קובץ </a:t>
            </a:r>
            <a:r>
              <a:rPr lang="en-US" dirty="0"/>
              <a:t>config</a:t>
            </a:r>
            <a:r>
              <a:rPr lang="he-IL" dirty="0"/>
              <a:t> , הקובץ מכיל את מספר המטוסים ומספר הנתיבים בבעיה, ועבור כל מטוס וקטור של נתונים התחלתיים.</a:t>
            </a:r>
          </a:p>
          <a:p>
            <a:pPr marL="171450" indent="-171450">
              <a:buFontTx/>
              <a:buChar char="-"/>
            </a:pPr>
            <a:r>
              <a:rPr lang="he-IL" dirty="0"/>
              <a:t>האלגוריתם מוציא </a:t>
            </a:r>
            <a:r>
              <a:rPr lang="he-IL" b="1" dirty="0"/>
              <a:t>כפלט</a:t>
            </a:r>
            <a:r>
              <a:rPr lang="he-IL" dirty="0"/>
              <a:t> קובץ המכיל את תכנית היום.</a:t>
            </a:r>
          </a:p>
          <a:p>
            <a:pPr marL="171450" indent="-171450">
              <a:buFontTx/>
              <a:buChar char="-"/>
            </a:pPr>
            <a:endParaRPr lang="he-IL" dirty="0"/>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a:t>
            </a:r>
          </a:p>
          <a:p>
            <a:pPr marL="0" indent="0">
              <a:buFontTx/>
              <a:buNone/>
            </a:pPr>
            <a:r>
              <a:rPr lang="he-IL" dirty="0"/>
              <a:t>הוא בעצם בונה גרף </a:t>
            </a:r>
            <a:r>
              <a:rPr lang="en-US" dirty="0"/>
              <a:t>STN</a:t>
            </a:r>
            <a:r>
              <a:rPr lang="he-IL" dirty="0"/>
              <a:t>, שעליו נרחיב בהמשך.</a:t>
            </a:r>
          </a:p>
          <a:p>
            <a:pPr marL="0" indent="0">
              <a:buFontTx/>
              <a:buNone/>
            </a:pPr>
            <a:endParaRPr lang="he-IL" dirty="0"/>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כדי לבצע שינויים.</a:t>
            </a:r>
          </a:p>
          <a:p>
            <a:pPr marL="0" indent="0">
              <a:buFontTx/>
              <a:buNone/>
            </a:pPr>
            <a:r>
              <a:rPr lang="he-IL" dirty="0"/>
              <a:t>    נפגשנו עם כותבי הפרויקט במטרה לעבור על פרטיי המימוש ולבצע שינויים בלי פגיעה באלגוריתם.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a:t>
            </a:r>
            <a:r>
              <a:rPr lang="en-US" dirty="0"/>
              <a:t>.</a:t>
            </a:r>
            <a:br>
              <a:rPr lang="en-US" dirty="0"/>
            </a:br>
            <a:r>
              <a:rPr lang="he-IL" dirty="0"/>
              <a:t>כלומר תיקון הפיוז לא יכול להתחיל לפני הדלקת הגפרור – </a:t>
            </a:r>
            <a:r>
              <a:rPr lang="he-IL" b="1" dirty="0"/>
              <a:t>זהו האילוץ המרכזי בבעיה</a:t>
            </a:r>
            <a:r>
              <a:rPr lang="he-IL" dirty="0"/>
              <a:t>.</a:t>
            </a:r>
          </a:p>
          <a:p>
            <a:pPr marL="171450" indent="-171450">
              <a:buFontTx/>
              <a:buChar char="-"/>
            </a:pPr>
            <a:r>
              <a:rPr lang="he-IL" dirty="0"/>
              <a:t>הגפרור דולק במשך 15 שניות, ותיקון הפיוז לוקח 10 שניות – </a:t>
            </a:r>
            <a:r>
              <a:rPr lang="he-IL" b="1" dirty="0"/>
              <a:t>אלה האילוצים המשניים</a:t>
            </a:r>
            <a:r>
              <a:rPr lang="he-IL" dirty="0"/>
              <a:t>. </a:t>
            </a:r>
          </a:p>
          <a:p>
            <a:pPr marL="171450" indent="-171450">
              <a:buFontTx/>
              <a:buChar char="-"/>
            </a:pPr>
            <a:r>
              <a:rPr lang="he-IL" dirty="0"/>
              <a:t>ניתן לראות כי לכל פעולה יש התחלה וסוף.</a:t>
            </a:r>
          </a:p>
          <a:p>
            <a:pPr marL="0" indent="0">
              <a:buFontTx/>
              <a:buNone/>
            </a:pPr>
            <a:r>
              <a:rPr lang="he-IL" b="1" dirty="0" err="1"/>
              <a:t>פיתרון</a:t>
            </a:r>
            <a:r>
              <a:rPr lang="he-IL" b="1" dirty="0"/>
              <a:t> אפשרי של בעיה זו הוא סדר הפעולות הבא</a:t>
            </a:r>
            <a:r>
              <a:rPr lang="he-IL" dirty="0"/>
              <a:t>:</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9227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156456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9F52B68-D5BB-4EA1-AA06-AA0F0EB03557}"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33B74F-7D5F-40B2-99A3-88735BD1578B}"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5562B8D-86A8-4454-AA4A-1BEBDBDA192F}" type="datetime8">
              <a:rPr lang="he-IL" smtClean="0"/>
              <a:t>14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BB23B68-68DB-45D4-BA8A-E485CD89D92D}" type="datetime8">
              <a:rPr lang="he-IL" smtClean="0"/>
              <a:t>14 נובמבר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1F471B7-87D8-4F1F-9E2D-C6A63061FDAF}" type="datetime8">
              <a:rPr lang="he-IL" smtClean="0"/>
              <a:t>14 נובמבר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AAD0D-E4D3-4002-8D78-AF351A1D3F6C}" type="datetime8">
              <a:rPr lang="he-IL" smtClean="0"/>
              <a:t>14 נובמבר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0D621F4-9C26-416E-9A11-3CE3612254C3}" type="datetime8">
              <a:rPr lang="he-IL" smtClean="0"/>
              <a:t>14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fld id="{6ED9EE37-CB84-467D-A0A3-F81C0AAB9BAF}" type="datetime8">
              <a:rPr lang="he-IL" smtClean="0"/>
              <a:t>14 נובמבר 21</a:t>
            </a:fld>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630A421-3765-4AFC-82D8-61E7D97E88E2}"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28ACFF-5ACA-4C80-A849-F6D0F72C53A9}" type="datetime8">
              <a:rPr lang="he-IL" smtClean="0"/>
              <a:t>14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י'/כסלו/תשפ"ב</a:t>
            </a:fld>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image" Target="../media/image2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1.jp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9.jpg"/><Relationship Id="rId5" Type="http://schemas.openxmlformats.org/officeDocument/2006/relationships/image" Target="../media/image11.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000" b="1" dirty="0">
                <a:solidFill>
                  <a:srgbClr val="002060"/>
                </a:solidFill>
              </a:rPr>
              <a:t>Online algorithm for Airport management</a:t>
            </a:r>
            <a:br>
              <a:rPr lang="en-US" sz="4000" b="1" dirty="0">
                <a:solidFill>
                  <a:srgbClr val="002060"/>
                </a:solidFill>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173600" y="3031304"/>
            <a:ext cx="9144000" cy="2532137"/>
          </a:xfrm>
        </p:spPr>
        <p:txBody>
          <a:bodyPr>
            <a:noAutofit/>
          </a:bodyPr>
          <a:lstStyle/>
          <a:p>
            <a:pPr algn="l" rtl="0"/>
            <a:endParaRPr lang="en-US" sz="3600" b="1" dirty="0">
              <a:solidFill>
                <a:srgbClr val="002060"/>
              </a:solidFill>
              <a:latin typeface="+mj-lt"/>
              <a:ea typeface="+mj-ea"/>
              <a:cs typeface="+mj-cs"/>
            </a:endParaRPr>
          </a:p>
          <a:p>
            <a:pPr algn="l" rtl="0"/>
            <a:r>
              <a:rPr lang="en-US" sz="2400" b="1" u="sng" dirty="0">
                <a:solidFill>
                  <a:srgbClr val="002060"/>
                </a:solidFill>
                <a:latin typeface="+mj-lt"/>
                <a:ea typeface="+mj-ea"/>
                <a:cs typeface="+mj-cs"/>
              </a:rPr>
              <a:t>Students</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Yoav Cohen, Hodaya Cohen-Adiv</a:t>
            </a:r>
          </a:p>
          <a:p>
            <a:pPr algn="l" rtl="0"/>
            <a:r>
              <a:rPr lang="en-US" sz="2400" b="1" u="sng" dirty="0">
                <a:solidFill>
                  <a:srgbClr val="002060"/>
                </a:solidFill>
                <a:latin typeface="+mj-lt"/>
                <a:ea typeface="+mj-ea"/>
                <a:cs typeface="+mj-cs"/>
              </a:rPr>
              <a:t>Supervisor</a:t>
            </a:r>
            <a:r>
              <a:rPr lang="en-US" sz="2400" b="1" dirty="0">
                <a:solidFill>
                  <a:srgbClr val="002060"/>
                </a:solidFill>
                <a:latin typeface="+mj-lt"/>
                <a:ea typeface="+mj-ea"/>
                <a:cs typeface="+mj-cs"/>
              </a:rPr>
              <a:t>: </a:t>
            </a:r>
            <a:r>
              <a:rPr lang="en-US" sz="2400" dirty="0">
                <a:solidFill>
                  <a:srgbClr val="002060"/>
                </a:solidFill>
                <a:latin typeface="+mj-lt"/>
                <a:ea typeface="+mj-ea"/>
                <a:cs typeface="+mj-cs"/>
              </a:rPr>
              <a:t>Ayal Taitler</a:t>
            </a:r>
          </a:p>
          <a:p>
            <a:pPr algn="l" rtl="0"/>
            <a:endParaRPr lang="en-US" b="1" dirty="0">
              <a:solidFill>
                <a:srgbClr val="002060"/>
              </a:solidFill>
              <a:latin typeface="+mj-lt"/>
              <a:ea typeface="+mj-ea"/>
              <a:cs typeface="+mj-cs"/>
            </a:endParaRPr>
          </a:p>
          <a:p>
            <a:pPr algn="l" rtl="0"/>
            <a:r>
              <a:rPr lang="en-US" dirty="0">
                <a:solidFill>
                  <a:srgbClr val="002060"/>
                </a:solidFill>
                <a:latin typeface="+mj-lt"/>
                <a:ea typeface="+mj-ea"/>
                <a:cs typeface="+mj-cs"/>
              </a:rPr>
              <a:t>Context: Project A</a:t>
            </a:r>
          </a:p>
          <a:p>
            <a:pPr algn="l" rtl="0"/>
            <a:r>
              <a:rPr lang="en-US" dirty="0">
                <a:solidFill>
                  <a:srgbClr val="002060"/>
                </a:solidFill>
                <a:latin typeface="+mj-lt"/>
                <a:ea typeface="+mj-ea"/>
                <a:cs typeface="+mj-cs"/>
              </a:rPr>
              <a:t>Semester: Winter, 2020</a:t>
            </a:r>
          </a:p>
          <a:p>
            <a:pPr algn="l" rtl="0"/>
            <a:r>
              <a:rPr lang="en-US" dirty="0">
                <a:solidFill>
                  <a:srgbClr val="002060"/>
                </a:solidFill>
                <a:latin typeface="+mj-lt"/>
                <a:ea typeface="+mj-ea"/>
                <a:cs typeface="+mj-cs"/>
              </a:rPr>
              <a:t>Date: 15/11/2021</a:t>
            </a:r>
            <a:endParaRPr lang="he-IL" dirty="0">
              <a:solidFill>
                <a:srgbClr val="002060"/>
              </a:solidFill>
              <a:latin typeface="+mj-lt"/>
              <a:ea typeface="+mj-ea"/>
              <a:cs typeface="+mj-cs"/>
            </a:endParaRPr>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modules</a:t>
            </a:r>
          </a:p>
          <a:p>
            <a:pPr lvl="1" algn="l" rtl="0">
              <a:lnSpc>
                <a:spcPct val="200000"/>
              </a:lnSpc>
            </a:pPr>
            <a:r>
              <a:rPr lang="en-US" sz="2400" dirty="0">
                <a:solidFill>
                  <a:srgbClr val="002060"/>
                </a:solidFill>
                <a:cs typeface="Assistant" pitchFamily="2" charset="-79"/>
              </a:rPr>
              <a:t>Cleaning the global modules at the end of each test</a:t>
            </a:r>
          </a:p>
          <a:p>
            <a:pPr lvl="1" algn="l" rtl="0">
              <a:lnSpc>
                <a:spcPct val="200000"/>
              </a:lnSpc>
            </a:pPr>
            <a:r>
              <a:rPr lang="en-US" sz="2400" dirty="0">
                <a:solidFill>
                  <a:srgbClr val="002060"/>
                </a:solidFill>
                <a:cs typeface="Assistant" pitchFamily="2" charset="-79"/>
              </a:rPr>
              <a:t>Creating the local modules for each test</a:t>
            </a: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pic>
        <p:nvPicPr>
          <p:cNvPr id="3" name="תמונה 2">
            <a:extLst>
              <a:ext uri="{FF2B5EF4-FFF2-40B4-BE49-F238E27FC236}">
                <a16:creationId xmlns:a16="http://schemas.microsoft.com/office/drawing/2014/main" id="{94E90B1D-55DF-4103-B0D4-22D69B24AF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46281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pic>
        <p:nvPicPr>
          <p:cNvPr id="5" name="תמונה 4">
            <a:extLst>
              <a:ext uri="{FF2B5EF4-FFF2-40B4-BE49-F238E27FC236}">
                <a16:creationId xmlns:a16="http://schemas.microsoft.com/office/drawing/2014/main" id="{569A0449-715E-458F-AABF-4FE64630B542}"/>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38213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A3BA087E-ADEF-4805-8E5D-B23B846DC9D9}"/>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74285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485810250"/>
              </p:ext>
            </p:extLst>
          </p:nvPr>
        </p:nvGraphicFramePr>
        <p:xfrm>
          <a:off x="4516792" y="1270000"/>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6" name="תמונה 5">
            <a:extLst>
              <a:ext uri="{FF2B5EF4-FFF2-40B4-BE49-F238E27FC236}">
                <a16:creationId xmlns:a16="http://schemas.microsoft.com/office/drawing/2014/main" id="{F8445E1E-5509-4450-9DE9-AC8776CAE488}"/>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2823172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461721" y="503110"/>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pic>
        <p:nvPicPr>
          <p:cNvPr id="8" name="תמונה 7">
            <a:extLst>
              <a:ext uri="{FF2B5EF4-FFF2-40B4-BE49-F238E27FC236}">
                <a16:creationId xmlns:a16="http://schemas.microsoft.com/office/drawing/2014/main" id="{5521DB2A-7D66-45FD-947B-6A589C8DA642}"/>
              </a:ext>
            </a:extLst>
          </p:cNvPr>
          <p:cNvPicPr>
            <a:picLocks noChangeAspect="1"/>
          </p:cNvPicPr>
          <p:nvPr/>
        </p:nvPicPr>
        <p:blipFill>
          <a:blip r:embed="rId5"/>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7831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552214745"/>
              </p:ext>
            </p:extLst>
          </p:nvPr>
        </p:nvGraphicFramePr>
        <p:xfrm>
          <a:off x="6213998" y="1789815"/>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10" name="תמונה 9">
            <a:extLst>
              <a:ext uri="{FF2B5EF4-FFF2-40B4-BE49-F238E27FC236}">
                <a16:creationId xmlns:a16="http://schemas.microsoft.com/office/drawing/2014/main" id="{B1723603-6D21-4854-B945-5DDAD24E8535}"/>
              </a:ext>
            </a:extLst>
          </p:cNvPr>
          <p:cNvPicPr>
            <a:picLocks noChangeAspect="1"/>
          </p:cNvPicPr>
          <p:nvPr/>
        </p:nvPicPr>
        <p:blipFill>
          <a:blip r:embed="rId3"/>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402224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6" name="תמונה 5">
            <a:extLst>
              <a:ext uri="{FF2B5EF4-FFF2-40B4-BE49-F238E27FC236}">
                <a16:creationId xmlns:a16="http://schemas.microsoft.com/office/drawing/2014/main" id="{EB3CEE90-5C7B-40E1-BC67-01BBE7F5CE2B}"/>
              </a:ext>
            </a:extLst>
          </p:cNvPr>
          <p:cNvPicPr>
            <a:picLocks noChangeAspect="1"/>
          </p:cNvPicPr>
          <p:nvPr/>
        </p:nvPicPr>
        <p:blipFill>
          <a:blip r:embed="rId4"/>
          <a:stretch>
            <a:fillRect/>
          </a:stretch>
        </p:blipFill>
        <p:spPr>
          <a:xfrm>
            <a:off x="8424505" y="252375"/>
            <a:ext cx="3122453" cy="1458950"/>
          </a:xfrm>
          <a:prstGeom prst="rect">
            <a:avLst/>
          </a:prstGeom>
        </p:spPr>
      </p:pic>
    </p:spTree>
    <p:extLst>
      <p:ext uri="{BB962C8B-B14F-4D97-AF65-F5344CB8AC3E}">
        <p14:creationId xmlns:p14="http://schemas.microsoft.com/office/powerpoint/2010/main" val="145041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6463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6463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
        <p:nvSpPr>
          <p:cNvPr id="2" name="תיבת טקסט 1">
            <a:extLst>
              <a:ext uri="{FF2B5EF4-FFF2-40B4-BE49-F238E27FC236}">
                <a16:creationId xmlns:a16="http://schemas.microsoft.com/office/drawing/2014/main" id="{05CC8812-B442-4A03-9FFE-CC892E7089C1}"/>
              </a:ext>
            </a:extLst>
          </p:cNvPr>
          <p:cNvSpPr txBox="1"/>
          <p:nvPr/>
        </p:nvSpPr>
        <p:spPr>
          <a:xfrm>
            <a:off x="765175" y="1258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
        <p:nvSpPr>
          <p:cNvPr id="6" name="תיבת טקסט 5">
            <a:extLst>
              <a:ext uri="{FF2B5EF4-FFF2-40B4-BE49-F238E27FC236}">
                <a16:creationId xmlns:a16="http://schemas.microsoft.com/office/drawing/2014/main" id="{EFF63DAB-42E3-4FD3-8CE4-1ACAAABEA57D}"/>
              </a:ext>
            </a:extLst>
          </p:cNvPr>
          <p:cNvSpPr txBox="1"/>
          <p:nvPr/>
        </p:nvSpPr>
        <p:spPr>
          <a:xfrm>
            <a:off x="5765577" y="1258332"/>
            <a:ext cx="3124423" cy="369332"/>
          </a:xfrm>
          <a:prstGeom prst="rect">
            <a:avLst/>
          </a:prstGeom>
          <a:noFill/>
        </p:spPr>
        <p:txBody>
          <a:bodyPr wrap="square" rtlCol="1">
            <a:spAutoFit/>
          </a:bodyPr>
          <a:lstStyle/>
          <a:p>
            <a:pPr algn="l"/>
            <a:r>
              <a:rPr lang="en-US" dirty="0">
                <a:solidFill>
                  <a:srgbClr val="002060"/>
                </a:solidFill>
              </a:rPr>
              <a:t>Run – with interrupts</a:t>
            </a:r>
            <a:endParaRPr lang="he-IL" dirty="0">
              <a:solidFill>
                <a:srgbClr val="002060"/>
              </a:solidFill>
            </a:endParaRPr>
          </a:p>
        </p:txBody>
      </p:sp>
    </p:spTree>
    <p:extLst>
      <p:ext uri="{BB962C8B-B14F-4D97-AF65-F5344CB8AC3E}">
        <p14:creationId xmlns:p14="http://schemas.microsoft.com/office/powerpoint/2010/main" val="26596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5" name="תמונה 4">
            <a:extLst>
              <a:ext uri="{FF2B5EF4-FFF2-40B4-BE49-F238E27FC236}">
                <a16:creationId xmlns:a16="http://schemas.microsoft.com/office/drawing/2014/main" id="{D6729ED8-9DBC-4A38-B24A-44AB5A07904C}"/>
              </a:ext>
            </a:extLst>
          </p:cNvPr>
          <p:cNvPicPr>
            <a:picLocks noChangeAspect="1"/>
          </p:cNvPicPr>
          <p:nvPr/>
        </p:nvPicPr>
        <p:blipFill>
          <a:blip r:embed="rId3"/>
          <a:stretch>
            <a:fillRect/>
          </a:stretch>
        </p:blipFill>
        <p:spPr>
          <a:xfrm>
            <a:off x="733869" y="1951664"/>
            <a:ext cx="3886742" cy="4544059"/>
          </a:xfrm>
          <a:prstGeom prst="rect">
            <a:avLst/>
          </a:prstGeom>
        </p:spPr>
      </p:pic>
      <p:grpSp>
        <p:nvGrpSpPr>
          <p:cNvPr id="12" name="קבוצה 11">
            <a:extLst>
              <a:ext uri="{FF2B5EF4-FFF2-40B4-BE49-F238E27FC236}">
                <a16:creationId xmlns:a16="http://schemas.microsoft.com/office/drawing/2014/main" id="{1891E9B0-F895-4CF1-90A8-2675A8A997B2}"/>
              </a:ext>
            </a:extLst>
          </p:cNvPr>
          <p:cNvGrpSpPr/>
          <p:nvPr/>
        </p:nvGrpSpPr>
        <p:grpSpPr>
          <a:xfrm>
            <a:off x="5713116" y="1951664"/>
            <a:ext cx="4848902" cy="3572374"/>
            <a:chOff x="4659016" y="1231399"/>
            <a:chExt cx="4848902" cy="3572374"/>
          </a:xfrm>
        </p:grpSpPr>
        <p:pic>
          <p:nvPicPr>
            <p:cNvPr id="8" name="תמונה 7">
              <a:extLst>
                <a:ext uri="{FF2B5EF4-FFF2-40B4-BE49-F238E27FC236}">
                  <a16:creationId xmlns:a16="http://schemas.microsoft.com/office/drawing/2014/main" id="{E83FBC0D-DEDB-451E-9D94-B83219045D73}"/>
                </a:ext>
              </a:extLst>
            </p:cNvPr>
            <p:cNvPicPr>
              <a:picLocks noChangeAspect="1"/>
            </p:cNvPicPr>
            <p:nvPr/>
          </p:nvPicPr>
          <p:blipFill>
            <a:blip r:embed="rId4"/>
            <a:stretch>
              <a:fillRect/>
            </a:stretch>
          </p:blipFill>
          <p:spPr>
            <a:xfrm>
              <a:off x="4659016" y="1231399"/>
              <a:ext cx="4848902" cy="3572374"/>
            </a:xfrm>
            <a:prstGeom prst="rect">
              <a:avLst/>
            </a:prstGeom>
          </p:spPr>
        </p:pic>
        <p:sp>
          <p:nvSpPr>
            <p:cNvPr id="9" name="מלבן 8">
              <a:extLst>
                <a:ext uri="{FF2B5EF4-FFF2-40B4-BE49-F238E27FC236}">
                  <a16:creationId xmlns:a16="http://schemas.microsoft.com/office/drawing/2014/main" id="{0C00EC4E-14E8-4AF2-8875-9905DF9A9036}"/>
                </a:ext>
              </a:extLst>
            </p:cNvPr>
            <p:cNvSpPr/>
            <p:nvPr/>
          </p:nvSpPr>
          <p:spPr>
            <a:xfrm>
              <a:off x="5029200" y="2489200"/>
              <a:ext cx="40767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חץ ישר 10">
              <a:extLst>
                <a:ext uri="{FF2B5EF4-FFF2-40B4-BE49-F238E27FC236}">
                  <a16:creationId xmlns:a16="http://schemas.microsoft.com/office/drawing/2014/main" id="{8EDABEA3-5579-4C64-A7C3-48AA54ACA2FB}"/>
                </a:ext>
              </a:extLst>
            </p:cNvPr>
            <p:cNvCxnSpPr/>
            <p:nvPr/>
          </p:nvCxnSpPr>
          <p:spPr>
            <a:xfrm flipH="1">
              <a:off x="8026400" y="4635500"/>
              <a:ext cx="10033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תיבת טקסט 13">
            <a:extLst>
              <a:ext uri="{FF2B5EF4-FFF2-40B4-BE49-F238E27FC236}">
                <a16:creationId xmlns:a16="http://schemas.microsoft.com/office/drawing/2014/main" id="{C8F92E3B-1373-4473-B0AD-2DD339AAB056}"/>
              </a:ext>
            </a:extLst>
          </p:cNvPr>
          <p:cNvSpPr txBox="1"/>
          <p:nvPr/>
        </p:nvSpPr>
        <p:spPr>
          <a:xfrm>
            <a:off x="5713115" y="1543230"/>
            <a:ext cx="4300393" cy="369332"/>
          </a:xfrm>
          <a:prstGeom prst="rect">
            <a:avLst/>
          </a:prstGeom>
          <a:noFill/>
        </p:spPr>
        <p:txBody>
          <a:bodyPr wrap="square" rtlCol="1">
            <a:spAutoFit/>
          </a:bodyPr>
          <a:lstStyle/>
          <a:p>
            <a:pPr algn="l"/>
            <a:r>
              <a:rPr lang="en-US" dirty="0">
                <a:solidFill>
                  <a:srgbClr val="002060"/>
                </a:solidFill>
              </a:rPr>
              <a:t>Run with replanning – with interrupts</a:t>
            </a:r>
            <a:endParaRPr lang="he-IL" dirty="0">
              <a:solidFill>
                <a:srgbClr val="002060"/>
              </a:solidFill>
            </a:endParaRPr>
          </a:p>
        </p:txBody>
      </p:sp>
      <p:sp>
        <p:nvSpPr>
          <p:cNvPr id="15" name="תיבת טקסט 14">
            <a:extLst>
              <a:ext uri="{FF2B5EF4-FFF2-40B4-BE49-F238E27FC236}">
                <a16:creationId xmlns:a16="http://schemas.microsoft.com/office/drawing/2014/main" id="{22729245-C334-4099-B151-437C17AAB09D}"/>
              </a:ext>
            </a:extLst>
          </p:cNvPr>
          <p:cNvSpPr txBox="1"/>
          <p:nvPr/>
        </p:nvSpPr>
        <p:spPr>
          <a:xfrm>
            <a:off x="733869" y="1582332"/>
            <a:ext cx="2854325" cy="369332"/>
          </a:xfrm>
          <a:prstGeom prst="rect">
            <a:avLst/>
          </a:prstGeom>
          <a:noFill/>
        </p:spPr>
        <p:txBody>
          <a:bodyPr wrap="square" rtlCol="1">
            <a:spAutoFit/>
          </a:bodyPr>
          <a:lstStyle/>
          <a:p>
            <a:pPr algn="l"/>
            <a:r>
              <a:rPr lang="en-US" dirty="0">
                <a:solidFill>
                  <a:srgbClr val="002060"/>
                </a:solidFill>
              </a:rPr>
              <a:t>Run – without interrupts</a:t>
            </a:r>
            <a:endParaRPr lang="he-IL" dirty="0">
              <a:solidFill>
                <a:srgbClr val="002060"/>
              </a:solidFill>
            </a:endParaRPr>
          </a:p>
        </p:txBody>
      </p:sp>
    </p:spTree>
    <p:extLst>
      <p:ext uri="{BB962C8B-B14F-4D97-AF65-F5344CB8AC3E}">
        <p14:creationId xmlns:p14="http://schemas.microsoft.com/office/powerpoint/2010/main" val="2265013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pic>
        <p:nvPicPr>
          <p:cNvPr id="11" name="תמונה 10">
            <a:extLst>
              <a:ext uri="{FF2B5EF4-FFF2-40B4-BE49-F238E27FC236}">
                <a16:creationId xmlns:a16="http://schemas.microsoft.com/office/drawing/2014/main" id="{61BC1E41-8CB0-474E-9B4A-3BA5FBE96ED2}"/>
              </a:ext>
            </a:extLst>
          </p:cNvPr>
          <p:cNvPicPr>
            <a:picLocks noChangeAspect="1"/>
          </p:cNvPicPr>
          <p:nvPr/>
        </p:nvPicPr>
        <p:blipFill>
          <a:blip r:embed="rId3"/>
          <a:stretch>
            <a:fillRect/>
          </a:stretch>
        </p:blipFill>
        <p:spPr>
          <a:xfrm>
            <a:off x="7437128" y="1458702"/>
            <a:ext cx="4429743" cy="3781953"/>
          </a:xfrm>
          <a:prstGeom prst="rect">
            <a:avLst/>
          </a:prstGeom>
        </p:spPr>
      </p:pic>
      <p:grpSp>
        <p:nvGrpSpPr>
          <p:cNvPr id="14" name="קבוצה 13">
            <a:extLst>
              <a:ext uri="{FF2B5EF4-FFF2-40B4-BE49-F238E27FC236}">
                <a16:creationId xmlns:a16="http://schemas.microsoft.com/office/drawing/2014/main" id="{C705AE70-9DF4-4738-B96D-2AB9DEBAD009}"/>
              </a:ext>
            </a:extLst>
          </p:cNvPr>
          <p:cNvGrpSpPr/>
          <p:nvPr/>
        </p:nvGrpSpPr>
        <p:grpSpPr>
          <a:xfrm>
            <a:off x="209839" y="1617344"/>
            <a:ext cx="3372321" cy="1152686"/>
            <a:chOff x="209839" y="1617344"/>
            <a:chExt cx="3372321" cy="1152686"/>
          </a:xfrm>
        </p:grpSpPr>
        <p:pic>
          <p:nvPicPr>
            <p:cNvPr id="3" name="תמונה 2">
              <a:extLst>
                <a:ext uri="{FF2B5EF4-FFF2-40B4-BE49-F238E27FC236}">
                  <a16:creationId xmlns:a16="http://schemas.microsoft.com/office/drawing/2014/main" id="{AFD697CF-A4EA-400A-9BBD-1A55D4AD6D6A}"/>
                </a:ext>
              </a:extLst>
            </p:cNvPr>
            <p:cNvPicPr>
              <a:picLocks noChangeAspect="1"/>
            </p:cNvPicPr>
            <p:nvPr/>
          </p:nvPicPr>
          <p:blipFill>
            <a:blip r:embed="rId4"/>
            <a:stretch>
              <a:fillRect/>
            </a:stretch>
          </p:blipFill>
          <p:spPr>
            <a:xfrm>
              <a:off x="209839" y="1617344"/>
              <a:ext cx="3372321" cy="1152686"/>
            </a:xfrm>
            <a:prstGeom prst="rect">
              <a:avLst/>
            </a:prstGeom>
          </p:spPr>
        </p:pic>
        <p:sp>
          <p:nvSpPr>
            <p:cNvPr id="12" name="מלבן 11">
              <a:extLst>
                <a:ext uri="{FF2B5EF4-FFF2-40B4-BE49-F238E27FC236}">
                  <a16:creationId xmlns:a16="http://schemas.microsoft.com/office/drawing/2014/main" id="{6F479F1F-6389-4A35-91D3-4C3D6790B17F}"/>
                </a:ext>
              </a:extLst>
            </p:cNvPr>
            <p:cNvSpPr/>
            <p:nvPr/>
          </p:nvSpPr>
          <p:spPr>
            <a:xfrm>
              <a:off x="2019300" y="1633955"/>
              <a:ext cx="1054100" cy="206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FCF3A68C-5546-41FF-82DE-F839BE1D01A7}"/>
              </a:ext>
            </a:extLst>
          </p:cNvPr>
          <p:cNvGrpSpPr/>
          <p:nvPr/>
        </p:nvGrpSpPr>
        <p:grpSpPr>
          <a:xfrm>
            <a:off x="209839" y="3678338"/>
            <a:ext cx="6597361" cy="1562318"/>
            <a:chOff x="209839" y="3678338"/>
            <a:chExt cx="6597361" cy="1562318"/>
          </a:xfrm>
        </p:grpSpPr>
        <p:pic>
          <p:nvPicPr>
            <p:cNvPr id="7" name="תמונה 6">
              <a:extLst>
                <a:ext uri="{FF2B5EF4-FFF2-40B4-BE49-F238E27FC236}">
                  <a16:creationId xmlns:a16="http://schemas.microsoft.com/office/drawing/2014/main" id="{727EF30D-77B2-4A77-9417-AF6C21A3B4CD}"/>
                </a:ext>
              </a:extLst>
            </p:cNvPr>
            <p:cNvPicPr>
              <a:picLocks noChangeAspect="1"/>
            </p:cNvPicPr>
            <p:nvPr/>
          </p:nvPicPr>
          <p:blipFill>
            <a:blip r:embed="rId5"/>
            <a:stretch>
              <a:fillRect/>
            </a:stretch>
          </p:blipFill>
          <p:spPr>
            <a:xfrm>
              <a:off x="209839" y="3678338"/>
              <a:ext cx="6597361" cy="1562318"/>
            </a:xfrm>
            <a:prstGeom prst="rect">
              <a:avLst/>
            </a:prstGeom>
          </p:spPr>
        </p:pic>
        <p:sp>
          <p:nvSpPr>
            <p:cNvPr id="13" name="מלבן 12">
              <a:extLst>
                <a:ext uri="{FF2B5EF4-FFF2-40B4-BE49-F238E27FC236}">
                  <a16:creationId xmlns:a16="http://schemas.microsoft.com/office/drawing/2014/main" id="{207F9044-0478-468B-8237-C7A5BAC51D30}"/>
                </a:ext>
              </a:extLst>
            </p:cNvPr>
            <p:cNvSpPr/>
            <p:nvPr/>
          </p:nvSpPr>
          <p:spPr>
            <a:xfrm>
              <a:off x="1803400" y="3678339"/>
              <a:ext cx="1270000" cy="245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תיבת טקסט 14">
            <a:extLst>
              <a:ext uri="{FF2B5EF4-FFF2-40B4-BE49-F238E27FC236}">
                <a16:creationId xmlns:a16="http://schemas.microsoft.com/office/drawing/2014/main" id="{62135FA8-E92B-41EC-B78A-B5B8ED78CF47}"/>
              </a:ext>
            </a:extLst>
          </p:cNvPr>
          <p:cNvSpPr txBox="1"/>
          <p:nvPr/>
        </p:nvSpPr>
        <p:spPr>
          <a:xfrm>
            <a:off x="209839" y="1248011"/>
            <a:ext cx="3342582" cy="369332"/>
          </a:xfrm>
          <a:prstGeom prst="rect">
            <a:avLst/>
          </a:prstGeom>
          <a:noFill/>
        </p:spPr>
        <p:txBody>
          <a:bodyPr wrap="none" rtlCol="1">
            <a:spAutoFit/>
          </a:bodyPr>
          <a:lstStyle/>
          <a:p>
            <a:pPr algn="l"/>
            <a:r>
              <a:rPr lang="en-US" dirty="0">
                <a:solidFill>
                  <a:srgbClr val="002060"/>
                </a:solidFill>
              </a:rPr>
              <a:t>New config for the replanning </a:t>
            </a:r>
            <a:endParaRPr lang="he-IL" dirty="0">
              <a:solidFill>
                <a:srgbClr val="002060"/>
              </a:solidFill>
            </a:endParaRPr>
          </a:p>
        </p:txBody>
      </p:sp>
      <p:sp>
        <p:nvSpPr>
          <p:cNvPr id="16" name="תיבת טקסט 15">
            <a:extLst>
              <a:ext uri="{FF2B5EF4-FFF2-40B4-BE49-F238E27FC236}">
                <a16:creationId xmlns:a16="http://schemas.microsoft.com/office/drawing/2014/main" id="{6BD8D2C3-CC07-4101-894F-75B1F3B24647}"/>
              </a:ext>
            </a:extLst>
          </p:cNvPr>
          <p:cNvSpPr txBox="1"/>
          <p:nvPr/>
        </p:nvSpPr>
        <p:spPr>
          <a:xfrm>
            <a:off x="95539" y="3301988"/>
            <a:ext cx="3105337" cy="369332"/>
          </a:xfrm>
          <a:prstGeom prst="rect">
            <a:avLst/>
          </a:prstGeom>
          <a:noFill/>
        </p:spPr>
        <p:txBody>
          <a:bodyPr wrap="none" rtlCol="1">
            <a:spAutoFit/>
          </a:bodyPr>
          <a:lstStyle/>
          <a:p>
            <a:pPr algn="l"/>
            <a:r>
              <a:rPr lang="en-US" dirty="0">
                <a:solidFill>
                  <a:srgbClr val="002060"/>
                </a:solidFill>
              </a:rPr>
              <a:t>New STN for the replanning </a:t>
            </a:r>
            <a:endParaRPr lang="he-IL" dirty="0">
              <a:solidFill>
                <a:srgbClr val="002060"/>
              </a:solidFill>
            </a:endParaRPr>
          </a:p>
        </p:txBody>
      </p:sp>
      <p:sp>
        <p:nvSpPr>
          <p:cNvPr id="18" name="תיבת טקסט 17">
            <a:extLst>
              <a:ext uri="{FF2B5EF4-FFF2-40B4-BE49-F238E27FC236}">
                <a16:creationId xmlns:a16="http://schemas.microsoft.com/office/drawing/2014/main" id="{B4217D18-1607-4889-A488-5C41A805F609}"/>
              </a:ext>
            </a:extLst>
          </p:cNvPr>
          <p:cNvSpPr txBox="1"/>
          <p:nvPr/>
        </p:nvSpPr>
        <p:spPr>
          <a:xfrm>
            <a:off x="7407389" y="1089370"/>
            <a:ext cx="3310265" cy="369332"/>
          </a:xfrm>
          <a:prstGeom prst="rect">
            <a:avLst/>
          </a:prstGeom>
          <a:noFill/>
        </p:spPr>
        <p:txBody>
          <a:bodyPr wrap="none" rtlCol="1">
            <a:spAutoFit/>
          </a:bodyPr>
          <a:lstStyle/>
          <a:p>
            <a:pPr algn="l"/>
            <a:r>
              <a:rPr lang="en-US" dirty="0">
                <a:solidFill>
                  <a:srgbClr val="002060"/>
                </a:solidFill>
              </a:rPr>
              <a:t>New Run after the replanning </a:t>
            </a:r>
            <a:endParaRPr lang="he-IL" dirty="0">
              <a:solidFill>
                <a:srgbClr val="002060"/>
              </a:solidFill>
            </a:endParaRPr>
          </a:p>
        </p:txBody>
      </p:sp>
    </p:spTree>
    <p:extLst>
      <p:ext uri="{BB962C8B-B14F-4D97-AF65-F5344CB8AC3E}">
        <p14:creationId xmlns:p14="http://schemas.microsoft.com/office/powerpoint/2010/main" val="3088152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 - </a:t>
            </a: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Planning with times and constrains</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570012" y="4021492"/>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2" name="תמונה 11">
            <a:extLst>
              <a:ext uri="{FF2B5EF4-FFF2-40B4-BE49-F238E27FC236}">
                <a16:creationId xmlns:a16="http://schemas.microsoft.com/office/drawing/2014/main" id="{34A708CC-6FFC-4D85-891D-5DA72D883CBC}"/>
              </a:ext>
            </a:extLst>
          </p:cNvPr>
          <p:cNvPicPr>
            <a:picLocks noChangeAspect="1"/>
          </p:cNvPicPr>
          <p:nvPr/>
        </p:nvPicPr>
        <p:blipFill>
          <a:blip r:embed="rId6"/>
          <a:stretch>
            <a:fillRect/>
          </a:stretch>
        </p:blipFill>
        <p:spPr>
          <a:xfrm>
            <a:off x="298262" y="3571416"/>
            <a:ext cx="11593543" cy="3286584"/>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7" name="תמונה 6">
            <a:extLst>
              <a:ext uri="{FF2B5EF4-FFF2-40B4-BE49-F238E27FC236}">
                <a16:creationId xmlns:a16="http://schemas.microsoft.com/office/drawing/2014/main" id="{40BC009B-2335-4348-8F23-3199171A95D6}"/>
              </a:ext>
            </a:extLst>
          </p:cNvPr>
          <p:cNvPicPr>
            <a:picLocks noChangeAspect="1"/>
          </p:cNvPicPr>
          <p:nvPr/>
        </p:nvPicPr>
        <p:blipFill>
          <a:blip r:embed="rId5"/>
          <a:stretch>
            <a:fillRect/>
          </a:stretch>
        </p:blipFill>
        <p:spPr>
          <a:xfrm>
            <a:off x="307789" y="3609522"/>
            <a:ext cx="11574490" cy="3248478"/>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7599FD36-8188-482C-8184-E89C19E732B7}"/>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14923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14872</TotalTime>
  <Words>3434</Words>
  <Application>Microsoft Office PowerPoint</Application>
  <PresentationFormat>מסך רחב</PresentationFormat>
  <Paragraphs>488</Paragraphs>
  <Slides>36</Slides>
  <Notes>36</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36</vt:i4>
      </vt:variant>
    </vt:vector>
  </HeadingPairs>
  <TitlesOfParts>
    <vt:vector size="44"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Interrupt module</vt:lpstr>
      <vt:lpstr>Log output</vt:lpstr>
      <vt:lpstr>Log output Replanning</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Hodaya Cohen-Adiv</cp:lastModifiedBy>
  <cp:revision>286</cp:revision>
  <dcterms:created xsi:type="dcterms:W3CDTF">2021-10-26T16:00:14Z</dcterms:created>
  <dcterms:modified xsi:type="dcterms:W3CDTF">2021-11-14T15:49:49Z</dcterms:modified>
</cp:coreProperties>
</file>